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C4F5D-9900-4680-B4EE-315EFF0C92B8}">
          <p14:sldIdLst>
            <p14:sldId id="256"/>
          </p14:sldIdLst>
        </p14:section>
        <p14:section name="Untitled Section" id="{0920B611-E31D-4D28-BC9D-8FA73F84FA3E}">
          <p14:sldIdLst>
            <p14:sldId id="257"/>
            <p14:sldId id="259"/>
            <p14:sldId id="258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9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75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98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02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368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83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10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75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90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09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EBCC-DEDA-4CED-AD09-736FAA82D366}" type="datetimeFigureOut">
              <a:rPr lang="en-CA" smtClean="0"/>
              <a:t>05/09/2015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17903-5079-46BB-AEA7-F9751CA3B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9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>
                <a:solidFill>
                  <a:schemeClr val="accent4">
                    <a:lumMod val="50000"/>
                  </a:schemeClr>
                </a:solidFill>
                <a:latin typeface="Bauhaus 93" pitchFamily="82" charset="0"/>
              </a:rPr>
              <a:t>Citizen’s arrest</a:t>
            </a:r>
            <a:endParaRPr lang="en-CA" sz="6600" b="1" dirty="0">
              <a:solidFill>
                <a:schemeClr val="accent4">
                  <a:lumMod val="50000"/>
                </a:schemeClr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>
                    <a:lumMod val="50000"/>
                  </a:schemeClr>
                </a:solidFill>
              </a:rPr>
              <a:t>Page 159</a:t>
            </a:r>
            <a:endParaRPr lang="en-CA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dirty="0" smtClean="0">
                <a:solidFill>
                  <a:srgbClr val="006600"/>
                </a:solidFill>
                <a:latin typeface="Comic Sans MS" pitchFamily="66" charset="0"/>
              </a:rPr>
              <a:t>Exploring ideas:</a:t>
            </a:r>
            <a:r>
              <a:rPr lang="en-CA" dirty="0">
                <a:latin typeface="Comic Sans MS" pitchFamily="66" charset="0"/>
              </a:rPr>
              <a:t/>
            </a:r>
            <a:br>
              <a:rPr lang="en-CA" dirty="0">
                <a:latin typeface="Comic Sans MS" pitchFamily="66" charset="0"/>
              </a:rPr>
            </a:br>
            <a:r>
              <a:rPr lang="en-CA" dirty="0" smtClean="0">
                <a:latin typeface="Comic Sans MS" pitchFamily="66" charset="0"/>
              </a:rPr>
              <a:t>                         </a:t>
            </a:r>
            <a:r>
              <a:rPr lang="en-CA" sz="2700" dirty="0" smtClean="0">
                <a:latin typeface="Comic Sans MS" pitchFamily="66" charset="0"/>
              </a:rPr>
              <a:t>Answer on your lined paper</a:t>
            </a:r>
            <a:endParaRPr lang="en-CA" sz="27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are a citizen’s duties towards society in the context of criminal activities?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Should a citizen report any  criminal or possible criminal activity they see even if it is non-violent and minor?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if a citizen is afraid of the consequences of reporting a crime?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Should citizens be liable for prosecution themselves if they fail to report a crime?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25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Irony</a:t>
            </a:r>
            <a:endParaRPr lang="en-CA" sz="6600" b="1" dirty="0">
              <a:solidFill>
                <a:schemeClr val="accent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A device using words to convey a different meaning than usual</a:t>
            </a:r>
          </a:p>
          <a:p>
            <a:r>
              <a:rPr lang="en-CA" dirty="0" smtClean="0">
                <a:latin typeface="Comic Sans MS" pitchFamily="66" charset="0"/>
              </a:rPr>
              <a:t>Often sarcasm</a:t>
            </a:r>
          </a:p>
          <a:p>
            <a:r>
              <a:rPr lang="en-CA" dirty="0" smtClean="0">
                <a:latin typeface="Comic Sans MS" pitchFamily="66" charset="0"/>
              </a:rPr>
              <a:t>The outcome is different than what is expected</a:t>
            </a:r>
            <a:endParaRPr lang="en-C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7030A0"/>
                </a:solidFill>
                <a:latin typeface="Bauhaus 93" pitchFamily="82" charset="0"/>
              </a:rPr>
              <a:t>Making a prediction</a:t>
            </a:r>
            <a:endParaRPr lang="en-CA" b="1" dirty="0">
              <a:solidFill>
                <a:srgbClr val="7030A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Read the story aloud up to the end of the fourth paragraph  “… pointed my chin in the general direction of the elevators.”</a:t>
            </a:r>
          </a:p>
          <a:p>
            <a:r>
              <a:rPr lang="en-CA" dirty="0" smtClean="0">
                <a:latin typeface="Comic Sans MS" pitchFamily="66" charset="0"/>
              </a:rPr>
              <a:t>On your paper, predict what you think will happen in the rest of the story.  Give reasons for your predictions.</a:t>
            </a:r>
            <a:endParaRPr lang="en-C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>
                <a:solidFill>
                  <a:srgbClr val="7030A0"/>
                </a:solidFill>
                <a:latin typeface="Bauhaus 93" pitchFamily="82" charset="0"/>
              </a:rPr>
              <a:t>A</a:t>
            </a:r>
            <a:r>
              <a:rPr lang="en-CA" dirty="0" smtClean="0">
                <a:solidFill>
                  <a:srgbClr val="7030A0"/>
                </a:solidFill>
                <a:latin typeface="Bauhaus 93" pitchFamily="82" charset="0"/>
              </a:rPr>
              <a:t>nswer</a:t>
            </a:r>
            <a:endParaRPr lang="en-CA" dirty="0">
              <a:solidFill>
                <a:srgbClr val="7030A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On page 164, in point form answer with a partner question # </a:t>
            </a:r>
            <a:r>
              <a:rPr lang="en-CA" dirty="0" smtClean="0">
                <a:latin typeface="Comic Sans MS" pitchFamily="66" charset="0"/>
              </a:rPr>
              <a:t>1</a:t>
            </a:r>
          </a:p>
          <a:p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latin typeface="Comic Sans MS" pitchFamily="66" charset="0"/>
              </a:rPr>
              <a:t>On </a:t>
            </a:r>
            <a:r>
              <a:rPr lang="en-CA" dirty="0" smtClean="0">
                <a:latin typeface="Comic Sans MS" pitchFamily="66" charset="0"/>
              </a:rPr>
              <a:t>page 165, answer on your own questions # 3 and 4</a:t>
            </a:r>
            <a:endParaRPr lang="en-C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>
                <a:solidFill>
                  <a:srgbClr val="00B050"/>
                </a:solidFill>
              </a:rPr>
              <a:t>After the story is finished: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Reflect on whether making predictions or thinking about what might happen in the story keeps you more involved and interested in the story.</a:t>
            </a:r>
            <a:endParaRPr lang="en-C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Citizen’s arrest</vt:lpstr>
      <vt:lpstr>Exploring ideas:                          Answer on your lined paper</vt:lpstr>
      <vt:lpstr>Irony</vt:lpstr>
      <vt:lpstr>Making a prediction</vt:lpstr>
      <vt:lpstr>Answer</vt:lpstr>
      <vt:lpstr>After the story is finished:</vt:lpstr>
    </vt:vector>
  </TitlesOfParts>
  <Company>Ottawa Catholic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Citizen’s arrest</dc:title>
  <dc:creator>Erin Bennett</dc:creator>
  <cp:lastModifiedBy>Erin Bennett</cp:lastModifiedBy>
  <cp:revision>4</cp:revision>
  <dcterms:created xsi:type="dcterms:W3CDTF">2012-09-01T15:38:18Z</dcterms:created>
  <dcterms:modified xsi:type="dcterms:W3CDTF">2015-09-05T14:51:59Z</dcterms:modified>
</cp:coreProperties>
</file>