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2" r:id="rId4"/>
    <p:sldId id="257" r:id="rId5"/>
    <p:sldId id="259" r:id="rId6"/>
    <p:sldId id="260" r:id="rId7"/>
    <p:sldId id="25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2"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5/10/2017</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5/10/2017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5/10/2017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5/10/2017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5/10/2017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5/10/2017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5/10/2017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5/10/2017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5/10/2017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5/10/2017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5/10/2017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5/10/2017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5/10/2017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5/10/2017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5/10/2017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5/10/2017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5/10/2017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5/10/2017</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edgar1981.blogspot.ca/2014/05/countering-shrinking-palestine-maps-lie.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dl.org/israel-international/israel-middle-east/content/AG/israel-international/israel-middle-east/content/AG/six-day-war-1.html#.VS18MPnF-7x" TargetMode="External"/><Relationship Id="rId2" Type="http://schemas.openxmlformats.org/officeDocument/2006/relationships/hyperlink" Target="http://www.adl.org/israel-international/israel-middle-east/content/AG/war-of-independence-1948-1949.html#.VS178vnF-7x" TargetMode="External"/><Relationship Id="rId1" Type="http://schemas.openxmlformats.org/officeDocument/2006/relationships/slideLayout" Target="../slideLayouts/slideLayout2.xml"/><Relationship Id="rId4" Type="http://schemas.openxmlformats.org/officeDocument/2006/relationships/hyperlink" Target="http://www.adl.org/israel-international/israel-middle-east/content/AG/west-bank-and-gaza-strip.html#.VS18RfnF-7x"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www.adl.org/israel-international/israel-middle-east/content/AG/camp-david-summit-2000.html#.VP3oQPnF-7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slam101.com/dawah/muslim_world_map.html" TargetMode="External"/><Relationship Id="rId2" Type="http://schemas.openxmlformats.org/officeDocument/2006/relationships/hyperlink" Target="https://upload.wikimedia.org/wikipedia/en/e/e4/Muslim_Percent_Population_v2.svg" TargetMode="External"/><Relationship Id="rId1" Type="http://schemas.openxmlformats.org/officeDocument/2006/relationships/slideLayout" Target="../slideLayouts/slideLayout2.xml"/><Relationship Id="rId4" Type="http://schemas.openxmlformats.org/officeDocument/2006/relationships/hyperlink" Target="http://www.mapsofworld.com/world-religion-map.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Israel</a:t>
            </a:r>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21591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p of middle east showing israel and muslim count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8" y="0"/>
            <a:ext cx="119221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942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CA" dirty="0"/>
            </a:br>
            <a:r>
              <a:rPr lang="en-CA" dirty="0"/>
              <a:t>Previous map </a:t>
            </a:r>
            <a:r>
              <a:rPr lang="en-CA" dirty="0" err="1"/>
              <a:t>url</a:t>
            </a:r>
            <a:br>
              <a:rPr lang="en-CA" dirty="0"/>
            </a:br>
            <a:endParaRPr lang="en-CA" dirty="0"/>
          </a:p>
        </p:txBody>
      </p:sp>
      <p:sp>
        <p:nvSpPr>
          <p:cNvPr id="3" name="Content Placeholder 2"/>
          <p:cNvSpPr>
            <a:spLocks noGrp="1"/>
          </p:cNvSpPr>
          <p:nvPr>
            <p:ph idx="1"/>
          </p:nvPr>
        </p:nvSpPr>
        <p:spPr/>
        <p:txBody>
          <a:bodyPr/>
          <a:lstStyle/>
          <a:p>
            <a:r>
              <a:rPr lang="en-CA" dirty="0">
                <a:hlinkClick r:id="rId2"/>
              </a:rPr>
              <a:t>http://edgar1981.blogspot.ca/2014/05/countering-shrinking-palestine-maps-lie.html</a:t>
            </a:r>
            <a:endParaRPr lang="en-CA" dirty="0"/>
          </a:p>
          <a:p>
            <a:endParaRPr lang="en-CA" dirty="0"/>
          </a:p>
        </p:txBody>
      </p:sp>
    </p:spTree>
    <p:extLst>
      <p:ext uri="{BB962C8B-B14F-4D97-AF65-F5344CB8AC3E}">
        <p14:creationId xmlns:p14="http://schemas.microsoft.com/office/powerpoint/2010/main" val="3801217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Changing borders of Israel</a:t>
            </a:r>
          </a:p>
        </p:txBody>
      </p:sp>
      <p:pic>
        <p:nvPicPr>
          <p:cNvPr id="1026" name="Picture 2" descr="Image result for israeli territory in 201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4555" y="1818000"/>
            <a:ext cx="8968109" cy="5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897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CA" b="1" dirty="0"/>
            </a:br>
            <a:r>
              <a:rPr lang="en-CA" b="1" dirty="0">
                <a:solidFill>
                  <a:srgbClr val="99FF33"/>
                </a:solidFill>
                <a:latin typeface="Bernard MT Condensed" panose="02050806060905020404" pitchFamily="18" charset="0"/>
              </a:rPr>
              <a:t>The Green Line</a:t>
            </a:r>
            <a:br>
              <a:rPr lang="en-CA" b="1" dirty="0">
                <a:solidFill>
                  <a:srgbClr val="99FF33"/>
                </a:solidFill>
              </a:rPr>
            </a:br>
            <a:endParaRPr lang="en-CA" dirty="0">
              <a:solidFill>
                <a:srgbClr val="99FF33"/>
              </a:solidFill>
            </a:endParaRPr>
          </a:p>
        </p:txBody>
      </p:sp>
      <p:sp>
        <p:nvSpPr>
          <p:cNvPr id="3" name="Content Placeholder 2"/>
          <p:cNvSpPr>
            <a:spLocks noGrp="1"/>
          </p:cNvSpPr>
          <p:nvPr>
            <p:ph idx="1"/>
          </p:nvPr>
        </p:nvSpPr>
        <p:spPr>
          <a:xfrm>
            <a:off x="477079" y="2688560"/>
            <a:ext cx="10999304" cy="3416300"/>
          </a:xfrm>
        </p:spPr>
        <p:txBody>
          <a:bodyPr>
            <a:normAutofit/>
          </a:bodyPr>
          <a:lstStyle/>
          <a:p>
            <a:pPr marL="0" indent="0">
              <a:buNone/>
            </a:pPr>
            <a:endParaRPr lang="en-CA" cap="all" dirty="0"/>
          </a:p>
          <a:p>
            <a:r>
              <a:rPr lang="en-CA" sz="2000" dirty="0"/>
              <a:t>The Green Line is a term originally used to define Israel’s borders with Jordan from the period following Israel’s 1948 </a:t>
            </a:r>
            <a:r>
              <a:rPr lang="en-CA" sz="2000" dirty="0">
                <a:hlinkClick r:id="rId2"/>
              </a:rPr>
              <a:t>Independence War</a:t>
            </a:r>
            <a:r>
              <a:rPr lang="en-CA" sz="2000" dirty="0"/>
              <a:t> until the 1967 </a:t>
            </a:r>
            <a:r>
              <a:rPr lang="en-CA" sz="2000" dirty="0">
                <a:hlinkClick r:id="rId3"/>
              </a:rPr>
              <a:t>Six Day War</a:t>
            </a:r>
            <a:r>
              <a:rPr lang="en-CA" sz="2000" dirty="0"/>
              <a:t> when Israel captured the </a:t>
            </a:r>
            <a:r>
              <a:rPr lang="en-CA" sz="2000" dirty="0">
                <a:hlinkClick r:id="rId4"/>
              </a:rPr>
              <a:t>West Bank</a:t>
            </a:r>
            <a:r>
              <a:rPr lang="en-CA" sz="2000" dirty="0"/>
              <a:t> and East Jerusalem. It was named for the green marker used by Israeli and Jordanian officers negotiating an armistice in 1949 to delineate the borders between the two countries.    </a:t>
            </a:r>
          </a:p>
          <a:p>
            <a:r>
              <a:rPr lang="en-CA" sz="2000" dirty="0"/>
              <a:t>Today, the term is used to demarcate the “pre 1967” border (with the West Bank and East Jerusalem outside of Israel), and the “post 1967” borders.  During the past two decades of peace talks between Israel and the Palestinians, the Green Line has become the generally-accepted land marker used in land-for-peace negotiations.</a:t>
            </a:r>
            <a:r>
              <a:rPr lang="en-CA" dirty="0"/>
              <a:t> </a:t>
            </a:r>
          </a:p>
          <a:p>
            <a:endParaRPr lang="en-CA" dirty="0"/>
          </a:p>
        </p:txBody>
      </p:sp>
    </p:spTree>
    <p:extLst>
      <p:ext uri="{BB962C8B-B14F-4D97-AF65-F5344CB8AC3E}">
        <p14:creationId xmlns:p14="http://schemas.microsoft.com/office/powerpoint/2010/main" val="2727678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078" y="2292621"/>
            <a:ext cx="11131826" cy="4386469"/>
          </a:xfrm>
        </p:spPr>
        <p:txBody>
          <a:bodyPr>
            <a:normAutofit fontScale="92500"/>
          </a:bodyPr>
          <a:lstStyle/>
          <a:p>
            <a:r>
              <a:rPr lang="en-CA" sz="2200" dirty="0"/>
              <a:t>The Palestinians – whose population over the Green Line is estimated at over 2.5 million – believe all areas over the green line should be part of their future state.   </a:t>
            </a:r>
          </a:p>
          <a:p>
            <a:r>
              <a:rPr lang="en-CA" sz="2200" dirty="0"/>
              <a:t>While Israel maintains that the old 1949 Green Line borders are indefensible - at its narrowest point from the Mediterranean coast to the demarcation line, Israel is only about nine miles wide – it has also proposed land swaps of small areas of Israeli territory within the Green Line in exchange for incorporating into Israel similar areas over the Green Line with large Israeli populations. Israel has repeatedly offered as much as 95%of the West Bank for a Palestinian state in exchange for peace (</a:t>
            </a:r>
            <a:r>
              <a:rPr lang="en-CA" sz="2200" dirty="0">
                <a:hlinkClick r:id="rId2"/>
              </a:rPr>
              <a:t>see Camp David 2000</a:t>
            </a:r>
            <a:r>
              <a:rPr lang="en-CA" sz="2200" dirty="0"/>
              <a:t>). Israel has also reportedly offered Palestinian leadership the option of establishing the capital of a future state in East Jerusalem, a move that is considered controversial by many within Israel. </a:t>
            </a:r>
          </a:p>
          <a:p>
            <a:endParaRPr lang="en-CA" dirty="0"/>
          </a:p>
          <a:p>
            <a:r>
              <a:rPr lang="en-CA" sz="1500" dirty="0"/>
              <a:t>http://www.adl.org/israel-international/israel-middle-east/content/AG/the-green-line.html#.WD8LZeYrLIU</a:t>
            </a:r>
          </a:p>
          <a:p>
            <a:endParaRPr lang="en-CA" dirty="0"/>
          </a:p>
        </p:txBody>
      </p:sp>
    </p:spTree>
    <p:extLst>
      <p:ext uri="{BB962C8B-B14F-4D97-AF65-F5344CB8AC3E}">
        <p14:creationId xmlns:p14="http://schemas.microsoft.com/office/powerpoint/2010/main" val="4192156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CA" b="1" dirty="0"/>
            </a:br>
            <a:r>
              <a:rPr lang="en-CA" b="1" dirty="0"/>
              <a:t>Extra Maps for Islamic countries:</a:t>
            </a:r>
            <a:br>
              <a:rPr lang="en-CA" dirty="0"/>
            </a:br>
            <a:endParaRPr lang="en-CA" dirty="0"/>
          </a:p>
        </p:txBody>
      </p:sp>
      <p:sp>
        <p:nvSpPr>
          <p:cNvPr id="3" name="Content Placeholder 2"/>
          <p:cNvSpPr>
            <a:spLocks noGrp="1"/>
          </p:cNvSpPr>
          <p:nvPr>
            <p:ph idx="1"/>
          </p:nvPr>
        </p:nvSpPr>
        <p:spPr/>
        <p:txBody>
          <a:bodyPr>
            <a:normAutofit fontScale="92500" lnSpcReduction="20000"/>
          </a:bodyPr>
          <a:lstStyle/>
          <a:p>
            <a:r>
              <a:rPr lang="en-CA" b="1" dirty="0">
                <a:solidFill>
                  <a:schemeClr val="tx2">
                    <a:lumMod val="50000"/>
                  </a:schemeClr>
                </a:solidFill>
              </a:rPr>
              <a:t>Maps for Islamic countries:</a:t>
            </a:r>
            <a:endParaRPr lang="en-CA" dirty="0">
              <a:solidFill>
                <a:schemeClr val="tx2">
                  <a:lumMod val="50000"/>
                </a:schemeClr>
              </a:solidFill>
            </a:endParaRPr>
          </a:p>
          <a:p>
            <a:pPr lvl="0"/>
            <a:r>
              <a:rPr lang="en-CA" dirty="0">
                <a:solidFill>
                  <a:schemeClr val="tx2">
                    <a:lumMod val="50000"/>
                  </a:schemeClr>
                </a:solidFill>
              </a:rPr>
              <a:t>On Wikipedia:</a:t>
            </a:r>
          </a:p>
          <a:p>
            <a:r>
              <a:rPr lang="en-CA" u="sng" dirty="0">
                <a:solidFill>
                  <a:schemeClr val="tx2"/>
                </a:solidFill>
                <a:hlinkClick r:id="rId2"/>
              </a:rPr>
              <a:t>https://upload.wikimedia.org/wikipedia/en/e/e4/Muslim_Percent_Population_v2.svg</a:t>
            </a:r>
            <a:r>
              <a:rPr lang="en-CA" dirty="0">
                <a:solidFill>
                  <a:schemeClr val="tx2"/>
                </a:solidFill>
              </a:rPr>
              <a:t> </a:t>
            </a:r>
          </a:p>
          <a:p>
            <a:r>
              <a:rPr lang="en-CA" dirty="0">
                <a:solidFill>
                  <a:schemeClr val="tx2">
                    <a:lumMod val="50000"/>
                  </a:schemeClr>
                </a:solidFill>
              </a:rPr>
              <a:t> </a:t>
            </a:r>
          </a:p>
          <a:p>
            <a:pPr lvl="0"/>
            <a:r>
              <a:rPr lang="en-CA" dirty="0">
                <a:solidFill>
                  <a:schemeClr val="tx2">
                    <a:lumMod val="50000"/>
                  </a:schemeClr>
                </a:solidFill>
              </a:rPr>
              <a:t>world map – Muslim distribution</a:t>
            </a:r>
          </a:p>
          <a:p>
            <a:r>
              <a:rPr lang="en-CA" u="sng" dirty="0">
                <a:solidFill>
                  <a:schemeClr val="tx2">
                    <a:lumMod val="50000"/>
                  </a:schemeClr>
                </a:solidFill>
                <a:hlinkClick r:id="rId3"/>
              </a:rPr>
              <a:t>http://www.islam101.com/dawah/muslim_world_map.html</a:t>
            </a:r>
            <a:r>
              <a:rPr lang="en-CA" dirty="0">
                <a:solidFill>
                  <a:schemeClr val="tx2">
                    <a:lumMod val="50000"/>
                  </a:schemeClr>
                </a:solidFill>
              </a:rPr>
              <a:t> </a:t>
            </a:r>
          </a:p>
          <a:p>
            <a:r>
              <a:rPr lang="en-CA" dirty="0">
                <a:solidFill>
                  <a:schemeClr val="tx2">
                    <a:lumMod val="50000"/>
                  </a:schemeClr>
                </a:solidFill>
              </a:rPr>
              <a:t> </a:t>
            </a:r>
          </a:p>
          <a:p>
            <a:pPr lvl="0"/>
            <a:r>
              <a:rPr lang="en-CA" dirty="0">
                <a:solidFill>
                  <a:schemeClr val="tx2">
                    <a:lumMod val="50000"/>
                  </a:schemeClr>
                </a:solidFill>
              </a:rPr>
              <a:t>Religions of the world</a:t>
            </a:r>
          </a:p>
          <a:p>
            <a:r>
              <a:rPr lang="en-CA" u="sng" dirty="0">
                <a:solidFill>
                  <a:schemeClr val="tx2">
                    <a:lumMod val="50000"/>
                  </a:schemeClr>
                </a:solidFill>
                <a:hlinkClick r:id="rId4"/>
              </a:rPr>
              <a:t>http://www.mapsofworld.com/world-religion-map.htm</a:t>
            </a:r>
            <a:endParaRPr lang="en-CA" dirty="0">
              <a:solidFill>
                <a:schemeClr val="tx2">
                  <a:lumMod val="50000"/>
                </a:schemeClr>
              </a:solidFill>
            </a:endParaRPr>
          </a:p>
          <a:p>
            <a:endParaRPr lang="en-CA" dirty="0"/>
          </a:p>
        </p:txBody>
      </p:sp>
    </p:spTree>
    <p:extLst>
      <p:ext uri="{BB962C8B-B14F-4D97-AF65-F5344CB8AC3E}">
        <p14:creationId xmlns:p14="http://schemas.microsoft.com/office/powerpoint/2010/main" val="24896680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32</TotalTime>
  <Words>102</Words>
  <Application>Microsoft Office PowerPoint</Application>
  <PresentationFormat>Widescreen</PresentationFormat>
  <Paragraphs>22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Bernard MT Condensed</vt:lpstr>
      <vt:lpstr>Century Gothic</vt:lpstr>
      <vt:lpstr>Wingdings 3</vt:lpstr>
      <vt:lpstr>Ion Boardroom</vt:lpstr>
      <vt:lpstr>Israel</vt:lpstr>
      <vt:lpstr>PowerPoint Presentation</vt:lpstr>
      <vt:lpstr> Previous map url </vt:lpstr>
      <vt:lpstr>Changing borders of Israel</vt:lpstr>
      <vt:lpstr> The Green Line </vt:lpstr>
      <vt:lpstr>PowerPoint Presentation</vt:lpstr>
      <vt:lpstr> Extra Maps for Islamic countries: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Israel</dc:title>
  <dc:creator>Erin Bennett</dc:creator>
  <cp:lastModifiedBy>Erin Bennett</cp:lastModifiedBy>
  <cp:revision>8</cp:revision>
  <dcterms:created xsi:type="dcterms:W3CDTF">2016-11-30T17:11:45Z</dcterms:created>
  <dcterms:modified xsi:type="dcterms:W3CDTF">2017-05-10T12:35:12Z</dcterms:modified>
</cp:coreProperties>
</file>