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93BD-F631-465D-B592-1B714C7080CF}" type="datetimeFigureOut">
              <a:rPr lang="en-US" smtClean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2E90-6DE8-4B93-BF39-A407E43339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93BD-F631-465D-B592-1B714C7080CF}" type="datetimeFigureOut">
              <a:rPr lang="en-US" smtClean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2E90-6DE8-4B93-BF39-A407E43339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93BD-F631-465D-B592-1B714C7080CF}" type="datetimeFigureOut">
              <a:rPr lang="en-US" smtClean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2E90-6DE8-4B93-BF39-A407E43339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93BD-F631-465D-B592-1B714C7080CF}" type="datetimeFigureOut">
              <a:rPr lang="en-US" smtClean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2E90-6DE8-4B93-BF39-A407E43339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93BD-F631-465D-B592-1B714C7080CF}" type="datetimeFigureOut">
              <a:rPr lang="en-US" smtClean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2E90-6DE8-4B93-BF39-A407E43339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93BD-F631-465D-B592-1B714C7080CF}" type="datetimeFigureOut">
              <a:rPr lang="en-US" smtClean="0"/>
              <a:pPr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2E90-6DE8-4B93-BF39-A407E43339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93BD-F631-465D-B592-1B714C7080CF}" type="datetimeFigureOut">
              <a:rPr lang="en-US" smtClean="0"/>
              <a:pPr/>
              <a:t>2/11/2015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2E90-6DE8-4B93-BF39-A407E43339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93BD-F631-465D-B592-1B714C7080CF}" type="datetimeFigureOut">
              <a:rPr lang="en-US" smtClean="0"/>
              <a:pPr/>
              <a:t>2/11/2015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2E90-6DE8-4B93-BF39-A407E43339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93BD-F631-465D-B592-1B714C7080CF}" type="datetimeFigureOut">
              <a:rPr lang="en-US" smtClean="0"/>
              <a:pPr/>
              <a:t>2/11/2015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2E90-6DE8-4B93-BF39-A407E43339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93BD-F631-465D-B592-1B714C7080CF}" type="datetimeFigureOut">
              <a:rPr lang="en-US" smtClean="0"/>
              <a:pPr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2E90-6DE8-4B93-BF39-A407E43339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93BD-F631-465D-B592-1B714C7080CF}" type="datetimeFigureOut">
              <a:rPr lang="en-US" smtClean="0"/>
              <a:pPr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2E90-6DE8-4B93-BF39-A407E43339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593BD-F631-465D-B592-1B714C7080CF}" type="datetimeFigureOut">
              <a:rPr lang="en-US" smtClean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82E90-6DE8-4B93-BF39-A407E43339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Short Story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3U English</a:t>
            </a:r>
          </a:p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2015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physical, and sometimes spiritual background against which the action of a narrative takes </a:t>
            </a:r>
            <a:r>
              <a:rPr lang="en-US" sz="2400" b="1" dirty="0" smtClean="0"/>
              <a:t>place; time, place , circumstance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667000"/>
            <a:ext cx="7924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Elements of Setting:</a:t>
            </a:r>
          </a:p>
          <a:p>
            <a:endParaRPr lang="en-US" sz="2000" b="1" dirty="0"/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The time period in which the action takes place (year, day, season, era) – these sorts of details are often determined through contextual clues (such as the type of technology used by the characters)</a:t>
            </a:r>
          </a:p>
          <a:p>
            <a:endParaRPr lang="en-US" sz="2000" b="1" dirty="0" smtClean="0"/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The actual geographic location, its topography, scenery, and such physical arrangements as the location of the windows and doors in a room.</a:t>
            </a:r>
          </a:p>
          <a:p>
            <a:endParaRPr lang="en-US" sz="2000" b="1" dirty="0" smtClean="0"/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The general environment of the characters – religious, mental, moral, social and emotional conditions (manners, customs of a locality – local colour) through which the people in the narrative move.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Suspense:  the poised anticipation of the reader or audience as to the outcome of the events of a short story, novel or drama.</a:t>
            </a:r>
          </a:p>
          <a:p>
            <a:r>
              <a:rPr lang="en-US" dirty="0" smtClean="0"/>
              <a:t>Foreshadowing: an event or detail in a story that hints a later development.</a:t>
            </a:r>
          </a:p>
          <a:p>
            <a:r>
              <a:rPr lang="en-US" dirty="0" smtClean="0"/>
              <a:t>Irony: a broad term referring to the recognition of a reality different from appearances.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32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6705600" cy="49831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First-person - </a:t>
            </a:r>
            <a:r>
              <a:rPr lang="en-US" sz="2400" dirty="0" smtClean="0"/>
              <a:t> </a:t>
            </a:r>
            <a:r>
              <a:rPr lang="en-US" sz="2400" dirty="0"/>
              <a:t>character narrates the story </a:t>
            </a:r>
            <a:r>
              <a:rPr lang="en-US" sz="2400" dirty="0" smtClean="0"/>
              <a:t>with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i="1" dirty="0"/>
              <a:t>I-me-my-mine</a:t>
            </a:r>
            <a:r>
              <a:rPr lang="en-US" sz="2400" dirty="0"/>
              <a:t> in his or her speech.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advantage of this point of view is that you get to hear the thoughts of the narrator and see the world depicted in the story through his or her eyes.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However</a:t>
            </a:r>
            <a:r>
              <a:rPr lang="en-US" sz="2400" dirty="0"/>
              <a:t>, remember that no narrator, like no human being, has complete self-knowledge or, for that matter, complete knowledge of anything. Therefore, the reader's role is to go beyond what the narrator says.</a:t>
            </a:r>
          </a:p>
          <a:p>
            <a:pPr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21506" name="Picture 2" descr="http://s1.hubimg.com/u/1986664_f2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0" y="533400"/>
            <a:ext cx="24765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Second-person</a:t>
            </a:r>
            <a:r>
              <a:rPr lang="en-US" dirty="0" smtClean="0"/>
              <a:t> point of view, in which the author uses </a:t>
            </a:r>
            <a:r>
              <a:rPr lang="en-US" i="1" dirty="0" smtClean="0"/>
              <a:t>you</a:t>
            </a:r>
            <a:r>
              <a:rPr lang="en-US" dirty="0" smtClean="0"/>
              <a:t> and </a:t>
            </a:r>
            <a:r>
              <a:rPr lang="en-US" i="1" dirty="0" smtClean="0"/>
              <a:t>your</a:t>
            </a:r>
            <a:r>
              <a:rPr lang="en-US" dirty="0" smtClean="0"/>
              <a:t>, is rare; authors seldom speak directly to the reader. When you encounter this point of view, pay attention. Why? The author has made a daring choice, probably with a specific purpose in mind. Most times, second-person point of view draws the reader into the story, almost making the reader a participant in the action.</a:t>
            </a:r>
          </a:p>
          <a:p>
            <a:r>
              <a:rPr lang="en-US" dirty="0" smtClean="0"/>
              <a:t>Here's an example: Jay McInerney's best-selling </a:t>
            </a:r>
            <a:r>
              <a:rPr lang="en-US" i="1" dirty="0" smtClean="0"/>
              <a:t>Bright Lights, Big City</a:t>
            </a:r>
            <a:r>
              <a:rPr lang="en-US" dirty="0" smtClean="0"/>
              <a:t> was written in second person to make the experiences and tribulations of the unnamed main character more personal and intimate for the reader.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05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638800"/>
          </a:xfrm>
        </p:spPr>
        <p:txBody>
          <a:bodyPr>
            <a:normAutofit fontScale="77500" lnSpcReduction="20000"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Third-person</a:t>
            </a:r>
            <a:r>
              <a:rPr lang="en-US" dirty="0" smtClean="0"/>
              <a:t>  -  view is that of an outsider looking at the action. </a:t>
            </a:r>
          </a:p>
          <a:p>
            <a:r>
              <a:rPr lang="en-US" dirty="0" smtClean="0"/>
              <a:t>The writer may choose </a:t>
            </a:r>
            <a:r>
              <a:rPr lang="en-US" i="1" dirty="0" smtClean="0"/>
              <a:t>third-person omniscient,</a:t>
            </a:r>
            <a:r>
              <a:rPr lang="en-US" dirty="0" smtClean="0"/>
              <a:t> in which the thoughts of every character are open to the reader, or </a:t>
            </a:r>
          </a:p>
          <a:p>
            <a:r>
              <a:rPr lang="en-US" i="1" dirty="0" smtClean="0"/>
              <a:t>third-person limited,</a:t>
            </a:r>
            <a:r>
              <a:rPr lang="en-US" dirty="0" smtClean="0"/>
              <a:t> in which the reader enters only one character's mind, either throughout the entire work or in a specific section. </a:t>
            </a:r>
          </a:p>
          <a:p>
            <a:r>
              <a:rPr lang="en-US" dirty="0" smtClean="0"/>
              <a:t>Third-person limited differs from first-person because the author's voice, not the character's voice, is what you hear in the descriptive passages.</a:t>
            </a:r>
          </a:p>
          <a:p>
            <a:r>
              <a:rPr lang="en-US" dirty="0" smtClean="0"/>
              <a:t>When you're reading a third-person selection, either limited or omniscient, you're watching the story unfold as an outsider. Remember that most writers choose this point of view</a:t>
            </a:r>
          </a:p>
          <a:p>
            <a:endParaRPr lang="en-US" dirty="0"/>
          </a:p>
        </p:txBody>
      </p:sp>
      <p:pic>
        <p:nvPicPr>
          <p:cNvPr id="19458" name="Picture 2" descr="http://s3.envato.com/files/2064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0"/>
            <a:ext cx="56007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Before you Read: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Preview – when you preview a story, you do not read every word.  Instead, skim through the story.</a:t>
            </a:r>
          </a:p>
          <a:p>
            <a:pPr>
              <a:buNone/>
            </a:pPr>
            <a:r>
              <a:rPr lang="en-US" b="1" dirty="0" smtClean="0"/>
              <a:t>Preview Checklist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the title and author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any background or biographical material about the author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the point of view from which the story is told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any name of characters or places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first few paragraphs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a</a:t>
            </a:r>
            <a:r>
              <a:rPr lang="en-US" dirty="0" smtClean="0"/>
              <a:t>ny repeated words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any questions printed at the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75260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 smtClean="0"/>
              <a:t>PACTS  - SHORT STORY ANALYSIS</a:t>
            </a:r>
            <a:endParaRPr lang="en-US" sz="3600" dirty="0"/>
          </a:p>
        </p:txBody>
      </p:sp>
      <p:pic>
        <p:nvPicPr>
          <p:cNvPr id="1026" name="Picture 2" descr="http://t0.gstatic.com/images?q=tbn:ANd9GcQQFHG5CZ4UQ_hEU8jq20YEDY8aqZZOLi8_8PLEXq9g38PedrX4Sg&amp;t=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0504" b="2050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2773362"/>
          </a:xfrm>
        </p:spPr>
        <p:txBody>
          <a:bodyPr anchor="t">
            <a:normAutofit/>
          </a:bodyPr>
          <a:lstStyle/>
          <a:p>
            <a:pPr algn="l"/>
            <a:r>
              <a:rPr lang="en-US" dirty="0" smtClean="0"/>
              <a:t>PLOT – </a:t>
            </a:r>
            <a:r>
              <a:rPr lang="en-US" sz="2400" dirty="0" smtClean="0"/>
              <a:t>the plot in a dramatic or narrative work is the structure of its actions/events.    These actions are ordered in such a way in order to achieve a particular emotional or artistic effect.</a:t>
            </a:r>
            <a:endParaRPr lang="en-US" dirty="0"/>
          </a:p>
        </p:txBody>
      </p:sp>
      <p:pic>
        <p:nvPicPr>
          <p:cNvPr id="7" name="Content Placeholder 6" descr="genregrap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8799" y="228600"/>
            <a:ext cx="3505201" cy="2514600"/>
          </a:xfrm>
        </p:spPr>
      </p:pic>
      <p:sp>
        <p:nvSpPr>
          <p:cNvPr id="10" name="Round Diagonal Corner Rectangle 9"/>
          <p:cNvSpPr/>
          <p:nvPr/>
        </p:nvSpPr>
        <p:spPr>
          <a:xfrm>
            <a:off x="381000" y="2971800"/>
            <a:ext cx="8382000" cy="36576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/>
              <a:t>Parts of plot:</a:t>
            </a:r>
          </a:p>
          <a:p>
            <a:r>
              <a:rPr lang="en-US" sz="2400" dirty="0" smtClean="0"/>
              <a:t>Inciting Event:  the event which initiates the main conflict</a:t>
            </a:r>
          </a:p>
          <a:p>
            <a:r>
              <a:rPr lang="en-US" sz="2400" dirty="0" smtClean="0"/>
              <a:t>Conflict:  the struggle that grows  (There is often more than one type of conflict)</a:t>
            </a:r>
          </a:p>
          <a:p>
            <a:r>
              <a:rPr lang="en-US" sz="2400" dirty="0" smtClean="0"/>
              <a:t>Rising Action:  where the main conflict intensifies because of additional complications</a:t>
            </a:r>
          </a:p>
          <a:p>
            <a:r>
              <a:rPr lang="en-US" sz="2400" dirty="0" smtClean="0"/>
              <a:t>Climax:  the point of highest interest for the reader; the place where the greatest emotional response exists</a:t>
            </a:r>
          </a:p>
          <a:p>
            <a:r>
              <a:rPr lang="en-US" sz="2400" dirty="0" smtClean="0"/>
              <a:t>Falling Action / Resolution:  conflict is resolved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ATMOSPHERE, TONE &amp; MOOD</a:t>
            </a:r>
            <a:endParaRPr lang="en-US" dirty="0"/>
          </a:p>
        </p:txBody>
      </p:sp>
      <p:pic>
        <p:nvPicPr>
          <p:cNvPr id="16386" name="Picture 2" descr="Pi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124200"/>
            <a:ext cx="1524000" cy="1828800"/>
          </a:xfrm>
          <a:prstGeom prst="rect">
            <a:avLst/>
          </a:prstGeom>
          <a:noFill/>
        </p:spPr>
      </p:pic>
      <p:pic>
        <p:nvPicPr>
          <p:cNvPr id="16388" name="Picture 4" descr="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019404"/>
            <a:ext cx="1752600" cy="1952396"/>
          </a:xfrm>
          <a:prstGeom prst="rect">
            <a:avLst/>
          </a:prstGeom>
          <a:noFill/>
        </p:spPr>
      </p:pic>
      <p:pic>
        <p:nvPicPr>
          <p:cNvPr id="16390" name="Picture 6" descr="Pictu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333999"/>
            <a:ext cx="1524000" cy="1524001"/>
          </a:xfrm>
          <a:prstGeom prst="rect">
            <a:avLst/>
          </a:prstGeom>
          <a:noFill/>
        </p:spPr>
      </p:pic>
      <p:sp>
        <p:nvSpPr>
          <p:cNvPr id="7" name="Left Arrow 6"/>
          <p:cNvSpPr/>
          <p:nvPr/>
        </p:nvSpPr>
        <p:spPr>
          <a:xfrm>
            <a:off x="2057400" y="838200"/>
            <a:ext cx="6705600" cy="2590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Atmosphere – the prevailing mood of a work; connected to emotions created by setting or character.</a:t>
            </a: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>
            <a:off x="228600" y="2895600"/>
            <a:ext cx="7086600" cy="2514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Tone – refers to the author’s attitude to the subject –matter (e.g. ironic, light, solemn, sentimental, satiric, etc…)</a:t>
            </a:r>
            <a:endParaRPr lang="en-US" sz="2400" dirty="0"/>
          </a:p>
        </p:txBody>
      </p:sp>
      <p:sp>
        <p:nvSpPr>
          <p:cNvPr id="9" name="Left Arrow 8"/>
          <p:cNvSpPr/>
          <p:nvPr/>
        </p:nvSpPr>
        <p:spPr>
          <a:xfrm>
            <a:off x="1752600" y="4876800"/>
            <a:ext cx="7391400" cy="2133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While "tone" is the writer's attitude, "mood" is the feeling the </a:t>
            </a:r>
            <a:r>
              <a:rPr lang="en-US" sz="2000" i="1" dirty="0"/>
              <a:t>reader</a:t>
            </a:r>
            <a:r>
              <a:rPr lang="en-US" sz="2000" dirty="0"/>
              <a:t> gets from the writing.  While tone often describes the writing overall, the mood of a piece of writing can change throughout 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 – </a:t>
            </a:r>
            <a:br>
              <a:rPr lang="en-US" dirty="0" smtClean="0"/>
            </a:br>
            <a:r>
              <a:rPr lang="en-US" sz="3100" dirty="0" smtClean="0"/>
              <a:t>a character can be revealed or developed in a story</a:t>
            </a:r>
            <a:endParaRPr lang="en-US" sz="3100" dirty="0"/>
          </a:p>
        </p:txBody>
      </p:sp>
      <p:pic>
        <p:nvPicPr>
          <p:cNvPr id="18436" name="Picture 4" descr="C:\Documents and Settings\e17031\Local Settings\Temporary Internet Files\Content.IE5\H47OYGUN\MC90044193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1891" y="4495800"/>
            <a:ext cx="2294120" cy="236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7239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Methods of Characterization: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the reader can only know as much about a character as the story reveals.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the reader must form a judgment on the character based on the information presented.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reader gets to know a character through both the obvious and subtle clues in the narrative.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The reader learns about a character: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2000" dirty="0" smtClean="0"/>
              <a:t>Through what the character  says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2000" dirty="0" smtClean="0"/>
              <a:t>Through the character’s thoughts, feelings, reactions, etc.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2000" dirty="0" smtClean="0"/>
              <a:t>Through the character’s actions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2000" dirty="0" smtClean="0"/>
              <a:t>Through what other characters say and think about the character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2000" dirty="0" smtClean="0"/>
              <a:t>Through what the narrator says about the character</a:t>
            </a:r>
          </a:p>
          <a:p>
            <a:pPr marL="1714500" lvl="3" indent="-3429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Types of Characters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Protagonist – the main character in a story</a:t>
            </a:r>
            <a:br>
              <a:rPr lang="en-US" sz="2700" dirty="0" smtClean="0"/>
            </a:br>
            <a:r>
              <a:rPr lang="en-US" sz="2700" dirty="0" smtClean="0"/>
              <a:t>Antagonist – a character opposed to the protagonist</a:t>
            </a:r>
            <a:br>
              <a:rPr lang="en-US" sz="2700" dirty="0" smtClean="0"/>
            </a:br>
            <a:r>
              <a:rPr lang="en-US" sz="2700" dirty="0" smtClean="0"/>
              <a:t>Minor Character, Secondary Character</a:t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5" name="Oval 4"/>
          <p:cNvSpPr/>
          <p:nvPr/>
        </p:nvSpPr>
        <p:spPr>
          <a:xfrm>
            <a:off x="228600" y="2362200"/>
            <a:ext cx="3657600" cy="2667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Foil Character :  </a:t>
            </a:r>
            <a:r>
              <a:rPr lang="en-US" sz="2000" dirty="0" smtClean="0"/>
              <a:t>a character that serves as a contrast to another (not always human: beast, rugged landscape etc…)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33400" y="5486400"/>
            <a:ext cx="8305800" cy="1219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 Character:  a character that changes, grows or matures in some way (negative or positive), comes to a new understanding.</a:t>
            </a:r>
            <a:endParaRPr lang="en-US" dirty="0"/>
          </a:p>
        </p:txBody>
      </p:sp>
      <p:sp>
        <p:nvSpPr>
          <p:cNvPr id="10" name="Diamond 9"/>
          <p:cNvSpPr/>
          <p:nvPr/>
        </p:nvSpPr>
        <p:spPr>
          <a:xfrm>
            <a:off x="4648200" y="2133600"/>
            <a:ext cx="4191000" cy="3124200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</a:t>
            </a:r>
          </a:p>
          <a:p>
            <a:pPr algn="ctr"/>
            <a:r>
              <a:rPr lang="en-US" dirty="0" smtClean="0"/>
              <a:t> Character:  a character that does not change or grow through the course of  the  narrative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95400"/>
            <a:ext cx="6096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sz="2400" dirty="0" smtClean="0"/>
              <a:t>the theme is the main idea of a work of literature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the message the writer wants to get across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the theme is rarely expressed, but is rather implied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a work of literature can have more than one theme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on the other hand, some writings are written mainly to entertain the reader and have no real theme</a:t>
            </a:r>
          </a:p>
          <a:p>
            <a:endParaRPr lang="en-US" dirty="0"/>
          </a:p>
        </p:txBody>
      </p:sp>
      <p:sp>
        <p:nvSpPr>
          <p:cNvPr id="4" name="7-Point Star 3"/>
          <p:cNvSpPr/>
          <p:nvPr/>
        </p:nvSpPr>
        <p:spPr>
          <a:xfrm>
            <a:off x="6705600" y="228600"/>
            <a:ext cx="2438400" cy="3200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central idea in non-fiction may be considered the thesis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5181600"/>
            <a:ext cx="8229600" cy="144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Theme and thesis imply a subject and a predicate of some kind</a:t>
            </a:r>
          </a:p>
          <a:p>
            <a:pPr algn="ctr"/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i.e.  “Human wishes” is a topic or subject</a:t>
            </a:r>
          </a:p>
          <a:p>
            <a:pPr algn="ctr"/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“The vanity of human wishes” is a theme</a:t>
            </a:r>
            <a:endParaRPr lang="en-US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Familiar Themes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143000" y="1676400"/>
            <a:ext cx="7696200" cy="472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Wingdings" pitchFamily="2" charset="2"/>
              <a:buChar char="ü"/>
            </a:pPr>
            <a:r>
              <a:rPr lang="en-US" sz="2800" dirty="0" smtClean="0"/>
              <a:t>Search for mother / father / child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Striving for fame / recognition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Desire to give life / death meaning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/>
              <a:t> </a:t>
            </a:r>
            <a:r>
              <a:rPr lang="en-US" sz="2800" dirty="0" smtClean="0"/>
              <a:t>Exploration of behavior codes (good vs. evil)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From innocence to experience (coming of age)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From ignorance to knowledge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Joy of discovering a friend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Search for romantic love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Psychology: people at their limits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Internal / external conflicts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1108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Short Story Unit</vt:lpstr>
      <vt:lpstr>Before you Read:</vt:lpstr>
      <vt:lpstr>PACTS  - SHORT STORY ANALYSIS</vt:lpstr>
      <vt:lpstr>PLOT – the plot in a dramatic or narrative work is the structure of its actions/events.    These actions are ordered in such a way in order to achieve a particular emotional or artistic effect.</vt:lpstr>
      <vt:lpstr>ATMOSPHERE, TONE &amp; MOOD</vt:lpstr>
      <vt:lpstr>CHARACTER –  a character can be revealed or developed in a story</vt:lpstr>
      <vt:lpstr> Types of Characters  Protagonist – the main character in a story Antagonist – a character opposed to the protagonist Minor Character, Secondary Character </vt:lpstr>
      <vt:lpstr>THEME</vt:lpstr>
      <vt:lpstr>Familiar Themes</vt:lpstr>
      <vt:lpstr>Setting</vt:lpstr>
      <vt:lpstr>Other Literary Terms</vt:lpstr>
      <vt:lpstr>Point of View</vt:lpstr>
      <vt:lpstr>2nd Person</vt:lpstr>
      <vt:lpstr>3rd Person</vt:lpstr>
    </vt:vector>
  </TitlesOfParts>
  <Company>Ottawa Catholic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 Unit</dc:title>
  <dc:creator>User</dc:creator>
  <cp:lastModifiedBy>Erin Bennett</cp:lastModifiedBy>
  <cp:revision>20</cp:revision>
  <dcterms:created xsi:type="dcterms:W3CDTF">2011-01-27T18:16:33Z</dcterms:created>
  <dcterms:modified xsi:type="dcterms:W3CDTF">2015-02-11T19:26:05Z</dcterms:modified>
</cp:coreProperties>
</file>