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4" r:id="rId4"/>
    <p:sldId id="285" r:id="rId5"/>
    <p:sldId id="286" r:id="rId6"/>
    <p:sldId id="287" r:id="rId7"/>
    <p:sldId id="288" r:id="rId8"/>
    <p:sldId id="258" r:id="rId9"/>
    <p:sldId id="259" r:id="rId10"/>
    <p:sldId id="260" r:id="rId11"/>
    <p:sldId id="261" r:id="rId12"/>
    <p:sldId id="262" r:id="rId13"/>
    <p:sldId id="278" r:id="rId14"/>
    <p:sldId id="279" r:id="rId15"/>
    <p:sldId id="280" r:id="rId16"/>
    <p:sldId id="281" r:id="rId17"/>
    <p:sldId id="282" r:id="rId18"/>
    <p:sldId id="283" r:id="rId19"/>
    <p:sldId id="265" r:id="rId20"/>
    <p:sldId id="270" r:id="rId21"/>
    <p:sldId id="271" r:id="rId22"/>
    <p:sldId id="272" r:id="rId23"/>
    <p:sldId id="273" r:id="rId24"/>
    <p:sldId id="274" r:id="rId25"/>
    <p:sldId id="275" r:id="rId26"/>
    <p:sldId id="276" r:id="rId27"/>
    <p:sldId id="263" r:id="rId28"/>
    <p:sldId id="264" r:id="rId29"/>
    <p:sldId id="266" r:id="rId30"/>
    <p:sldId id="267" r:id="rId31"/>
    <p:sldId id="268" r:id="rId32"/>
    <p:sldId id="27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06AADD5-9F70-4E68-89F9-BA8DF3E2CBBB}"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107435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06AADD5-9F70-4E68-89F9-BA8DF3E2CBBB}"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415210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06AADD5-9F70-4E68-89F9-BA8DF3E2CBBB}"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186208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06AADD5-9F70-4E68-89F9-BA8DF3E2CBBB}"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308223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AADD5-9F70-4E68-89F9-BA8DF3E2CBBB}" type="datetimeFigureOut">
              <a:rPr lang="en-CA" smtClean="0"/>
              <a:t>08/09/2015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4167944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06AADD5-9F70-4E68-89F9-BA8DF3E2CBBB}" type="datetimeFigureOut">
              <a:rPr lang="en-CA" smtClean="0"/>
              <a:t>08/09/2015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2750889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06AADD5-9F70-4E68-89F9-BA8DF3E2CBBB}" type="datetimeFigureOut">
              <a:rPr lang="en-CA" smtClean="0"/>
              <a:t>08/09/2015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1034014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06AADD5-9F70-4E68-89F9-BA8DF3E2CBBB}" type="datetimeFigureOut">
              <a:rPr lang="en-CA" smtClean="0"/>
              <a:t>08/09/2015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57677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AADD5-9F70-4E68-89F9-BA8DF3E2CBBB}" type="datetimeFigureOut">
              <a:rPr lang="en-CA" smtClean="0"/>
              <a:t>08/09/2015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114084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AADD5-9F70-4E68-89F9-BA8DF3E2CBBB}" type="datetimeFigureOut">
              <a:rPr lang="en-CA" smtClean="0"/>
              <a:t>08/09/2015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366036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AADD5-9F70-4E68-89F9-BA8DF3E2CBBB}" type="datetimeFigureOut">
              <a:rPr lang="en-CA" smtClean="0"/>
              <a:t>08/09/2015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4EC1DA-7FDA-472E-92AD-A2B759447C10}" type="slidenum">
              <a:rPr lang="en-CA" smtClean="0"/>
              <a:t>‹#›</a:t>
            </a:fld>
            <a:endParaRPr lang="en-CA"/>
          </a:p>
        </p:txBody>
      </p:sp>
    </p:spTree>
    <p:extLst>
      <p:ext uri="{BB962C8B-B14F-4D97-AF65-F5344CB8AC3E}">
        <p14:creationId xmlns:p14="http://schemas.microsoft.com/office/powerpoint/2010/main" val="2038736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AADD5-9F70-4E68-89F9-BA8DF3E2CBBB}" type="datetimeFigureOut">
              <a:rPr lang="en-CA" smtClean="0"/>
              <a:t>08/09/2015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EC1DA-7FDA-472E-92AD-A2B759447C10}" type="slidenum">
              <a:rPr lang="en-CA" smtClean="0"/>
              <a:t>‹#›</a:t>
            </a:fld>
            <a:endParaRPr lang="en-CA"/>
          </a:p>
        </p:txBody>
      </p:sp>
    </p:spTree>
    <p:extLst>
      <p:ext uri="{BB962C8B-B14F-4D97-AF65-F5344CB8AC3E}">
        <p14:creationId xmlns:p14="http://schemas.microsoft.com/office/powerpoint/2010/main" val="8610838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Lincoln_green" TargetMode="External"/><Relationship Id="rId3" Type="http://schemas.openxmlformats.org/officeDocument/2006/relationships/hyperlink" Target="http://en.wikipedia.org/wiki/Outlaw" TargetMode="External"/><Relationship Id="rId7" Type="http://schemas.openxmlformats.org/officeDocument/2006/relationships/hyperlink" Target="http://en.wikipedia.org/wiki/Merry_Men" TargetMode="External"/><Relationship Id="rId2" Type="http://schemas.openxmlformats.org/officeDocument/2006/relationships/hyperlink" Target="http://en.wikipedia.org/wiki/Hero" TargetMode="External"/><Relationship Id="rId1" Type="http://schemas.openxmlformats.org/officeDocument/2006/relationships/slideLayout" Target="../slideLayouts/slideLayout2.xml"/><Relationship Id="rId6" Type="http://schemas.openxmlformats.org/officeDocument/2006/relationships/hyperlink" Target="http://en.wikipedia.org/wiki/Swordsman" TargetMode="External"/><Relationship Id="rId11" Type="http://schemas.openxmlformats.org/officeDocument/2006/relationships/hyperlink" Target="http://en.wikipedia.org/wiki/Aristocracy_(class)" TargetMode="External"/><Relationship Id="rId5" Type="http://schemas.openxmlformats.org/officeDocument/2006/relationships/hyperlink" Target="http://en.wikipedia.org/wiki/Archer" TargetMode="External"/><Relationship Id="rId10" Type="http://schemas.openxmlformats.org/officeDocument/2006/relationships/hyperlink" Target="http://en.wikipedia.org/wiki/Yeoman" TargetMode="External"/><Relationship Id="rId4" Type="http://schemas.openxmlformats.org/officeDocument/2006/relationships/hyperlink" Target="http://en.wikipedia.org/wiki/English_folklore" TargetMode="External"/><Relationship Id="rId9" Type="http://schemas.openxmlformats.org/officeDocument/2006/relationships/hyperlink" Target="http://en.wikipedia.org/wiki/Middle_Age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Missouri" TargetMode="External"/><Relationship Id="rId13" Type="http://schemas.openxmlformats.org/officeDocument/2006/relationships/hyperlink" Target="http://en.wikipedia.org/wiki/Economic_justice" TargetMode="External"/><Relationship Id="rId18" Type="http://schemas.openxmlformats.org/officeDocument/2006/relationships/hyperlink" Target="http://en.wikipedia.org/wiki/Stagecoaches" TargetMode="External"/><Relationship Id="rId3" Type="http://schemas.openxmlformats.org/officeDocument/2006/relationships/hyperlink" Target="http://en.wikipedia.org/wiki/Outlaw" TargetMode="External"/><Relationship Id="rId21" Type="http://schemas.openxmlformats.org/officeDocument/2006/relationships/hyperlink" Target="http://en.wikipedia.org/wiki/Robert_Ford_(outlaw)" TargetMode="External"/><Relationship Id="rId7" Type="http://schemas.openxmlformats.org/officeDocument/2006/relationships/hyperlink" Target="http://en.wikipedia.org/wiki/Murderer" TargetMode="External"/><Relationship Id="rId12" Type="http://schemas.openxmlformats.org/officeDocument/2006/relationships/hyperlink" Target="http://en.wikipedia.org/wiki/Frontier" TargetMode="External"/><Relationship Id="rId17" Type="http://schemas.openxmlformats.org/officeDocument/2006/relationships/hyperlink" Target="http://en.wikipedia.org/wiki/List_of_Old_West_gangs" TargetMode="External"/><Relationship Id="rId2" Type="http://schemas.openxmlformats.org/officeDocument/2006/relationships/hyperlink" Target="http://en.wikipedia.org/wiki/American_Old_West" TargetMode="External"/><Relationship Id="rId16" Type="http://schemas.openxmlformats.org/officeDocument/2006/relationships/hyperlink" Target="http://en.wikipedia.org/wiki/Union_soldier" TargetMode="External"/><Relationship Id="rId20" Type="http://schemas.openxmlformats.org/officeDocument/2006/relationships/hyperlink" Target="http://en.wikipedia.org/wiki/Northfield,_Minnesota" TargetMode="External"/><Relationship Id="rId1" Type="http://schemas.openxmlformats.org/officeDocument/2006/relationships/slideLayout" Target="../slideLayouts/slideLayout2.xml"/><Relationship Id="rId6" Type="http://schemas.openxmlformats.org/officeDocument/2006/relationships/hyperlink" Target="http://en.wikipedia.org/wiki/Train_robber" TargetMode="External"/><Relationship Id="rId11" Type="http://schemas.openxmlformats.org/officeDocument/2006/relationships/hyperlink" Target="http://en.wikipedia.org/wiki/American_Civil_War" TargetMode="External"/><Relationship Id="rId5" Type="http://schemas.openxmlformats.org/officeDocument/2006/relationships/hyperlink" Target="http://en.wikipedia.org/wiki/Bank_robber" TargetMode="External"/><Relationship Id="rId15" Type="http://schemas.openxmlformats.org/officeDocument/2006/relationships/hyperlink" Target="http://en.wikipedia.org/wiki/Guerrillas" TargetMode="External"/><Relationship Id="rId10" Type="http://schemas.openxmlformats.org/officeDocument/2006/relationships/hyperlink" Target="http://en.wikipedia.org/wiki/Confederate_States_of_America" TargetMode="External"/><Relationship Id="rId19" Type="http://schemas.openxmlformats.org/officeDocument/2006/relationships/hyperlink" Target="http://en.wikipedia.org/wiki/Robin_Hood" TargetMode="External"/><Relationship Id="rId4" Type="http://schemas.openxmlformats.org/officeDocument/2006/relationships/hyperlink" Target="http://en.wikipedia.org/wiki/Gang_leader" TargetMode="External"/><Relationship Id="rId9" Type="http://schemas.openxmlformats.org/officeDocument/2006/relationships/hyperlink" Target="http://en.wikipedia.org/wiki/James-Younger_Gang" TargetMode="External"/><Relationship Id="rId14" Type="http://schemas.openxmlformats.org/officeDocument/2006/relationships/hyperlink" Target="http://en.wikipedia.org/wiki/Frank_James" TargetMode="External"/><Relationship Id="rId22"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Sundance_Kid" TargetMode="External"/><Relationship Id="rId3" Type="http://schemas.openxmlformats.org/officeDocument/2006/relationships/hyperlink" Target="http://en.wikipedia.org/wiki/Train_robbery" TargetMode="External"/><Relationship Id="rId7" Type="http://schemas.openxmlformats.org/officeDocument/2006/relationships/hyperlink" Target="http://en.wikipedia.org/wiki/Pinkerton_Detective_Agency" TargetMode="External"/><Relationship Id="rId12" Type="http://schemas.openxmlformats.org/officeDocument/2006/relationships/image" Target="../media/image3.png"/><Relationship Id="rId2" Type="http://schemas.openxmlformats.org/officeDocument/2006/relationships/hyperlink" Target="http://en.wikipedia.org/wiki/United_States" TargetMode="External"/><Relationship Id="rId1" Type="http://schemas.openxmlformats.org/officeDocument/2006/relationships/slideLayout" Target="../slideLayouts/slideLayout2.xml"/><Relationship Id="rId6" Type="http://schemas.openxmlformats.org/officeDocument/2006/relationships/hyperlink" Target="http://en.wikipedia.org/wiki/American_Old_West" TargetMode="External"/><Relationship Id="rId11" Type="http://schemas.openxmlformats.org/officeDocument/2006/relationships/hyperlink" Target="http://en.wikipedia.org/wiki/Bolivia" TargetMode="External"/><Relationship Id="rId5" Type="http://schemas.openxmlformats.org/officeDocument/2006/relationships/hyperlink" Target="http://en.wikipedia.org/wiki/Butch_Cassidy's_Wild_Bunch" TargetMode="External"/><Relationship Id="rId10" Type="http://schemas.openxmlformats.org/officeDocument/2006/relationships/hyperlink" Target="http://en.wikipedia.org/wiki/Argentina" TargetMode="External"/><Relationship Id="rId4" Type="http://schemas.openxmlformats.org/officeDocument/2006/relationships/hyperlink" Target="http://en.wikipedia.org/wiki/Bank_robber" TargetMode="External"/><Relationship Id="rId9" Type="http://schemas.openxmlformats.org/officeDocument/2006/relationships/hyperlink" Target="http://en.wikipedia.org/wiki/Etta_Plac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West_South_Central_States" TargetMode="External"/><Relationship Id="rId2" Type="http://schemas.openxmlformats.org/officeDocument/2006/relationships/hyperlink" Target="http://en.wikipedia.org/wiki/Bank_robbery"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Public_enemy" TargetMode="External"/><Relationship Id="rId2" Type="http://schemas.openxmlformats.org/officeDocument/2006/relationships/hyperlink" Target="http://en.wikipedia.org/wiki/Great_Depression" TargetMode="External"/><Relationship Id="rId1" Type="http://schemas.openxmlformats.org/officeDocument/2006/relationships/slideLayout" Target="../slideLayouts/slideLayout2.xml"/><Relationship Id="rId5" Type="http://schemas.openxmlformats.org/officeDocument/2006/relationships/hyperlink" Target="http://en.wikipedia.org/wiki/Bonnie_and_Clyde_(film)" TargetMode="External"/><Relationship Id="rId4" Type="http://schemas.openxmlformats.org/officeDocument/2006/relationships/hyperlink" Target="http://en.wikipedia.org/wiki/Arthur_Penn"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ehow.com/info_8633051_characteristics-folk-hero.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7200" dirty="0" smtClean="0">
                <a:solidFill>
                  <a:schemeClr val="bg2">
                    <a:lumMod val="50000"/>
                  </a:schemeClr>
                </a:solidFill>
                <a:latin typeface="Algerian" pitchFamily="82" charset="0"/>
              </a:rPr>
              <a:t>D.B. Cooper</a:t>
            </a:r>
            <a:endParaRPr lang="en-CA" sz="7200" dirty="0">
              <a:solidFill>
                <a:schemeClr val="bg2">
                  <a:lumMod val="50000"/>
                </a:schemeClr>
              </a:solidFill>
              <a:latin typeface="Algerian" pitchFamily="82" charset="0"/>
            </a:endParaRPr>
          </a:p>
        </p:txBody>
      </p:sp>
      <p:sp>
        <p:nvSpPr>
          <p:cNvPr id="3" name="Subtitle 2"/>
          <p:cNvSpPr>
            <a:spLocks noGrp="1"/>
          </p:cNvSpPr>
          <p:nvPr>
            <p:ph type="subTitle" idx="1"/>
          </p:nvPr>
        </p:nvSpPr>
        <p:spPr/>
        <p:txBody>
          <a:bodyPr/>
          <a:lstStyle/>
          <a:p>
            <a:r>
              <a:rPr lang="en-CA" b="1" dirty="0" smtClean="0">
                <a:solidFill>
                  <a:schemeClr val="tx2">
                    <a:lumMod val="25000"/>
                  </a:schemeClr>
                </a:solidFill>
                <a:latin typeface="Comic Sans MS" pitchFamily="66" charset="0"/>
              </a:rPr>
              <a:t>True life crime story</a:t>
            </a:r>
            <a:endParaRPr lang="en-CA" b="1" dirty="0">
              <a:solidFill>
                <a:schemeClr val="tx2">
                  <a:lumMod val="25000"/>
                </a:schemeClr>
              </a:solidFill>
              <a:latin typeface="Comic Sans MS" pitchFamily="66" charset="0"/>
            </a:endParaRPr>
          </a:p>
          <a:p>
            <a:r>
              <a:rPr lang="en-CA" b="1" dirty="0" smtClean="0">
                <a:solidFill>
                  <a:schemeClr val="tx2">
                    <a:lumMod val="25000"/>
                  </a:schemeClr>
                </a:solidFill>
                <a:latin typeface="Comic Sans MS" pitchFamily="66" charset="0"/>
              </a:rPr>
              <a:t>Page 120</a:t>
            </a:r>
            <a:endParaRPr lang="en-CA" b="1" dirty="0">
              <a:solidFill>
                <a:schemeClr val="tx2">
                  <a:lumMod val="25000"/>
                </a:schemeClr>
              </a:solidFill>
              <a:latin typeface="Comic Sans MS" pitchFamily="66" charset="0"/>
            </a:endParaRPr>
          </a:p>
        </p:txBody>
      </p:sp>
    </p:spTree>
    <p:extLst>
      <p:ext uri="{BB962C8B-B14F-4D97-AF65-F5344CB8AC3E}">
        <p14:creationId xmlns:p14="http://schemas.microsoft.com/office/powerpoint/2010/main" val="2111670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b="1" dirty="0" smtClean="0">
                <a:solidFill>
                  <a:schemeClr val="bg2">
                    <a:lumMod val="50000"/>
                  </a:schemeClr>
                </a:solidFill>
                <a:latin typeface="Comic Sans MS" pitchFamily="66" charset="0"/>
              </a:rPr>
              <a:t>Answer:</a:t>
            </a:r>
            <a:endParaRPr lang="en-CA" b="1" dirty="0">
              <a:solidFill>
                <a:schemeClr val="bg2">
                  <a:lumMod val="50000"/>
                </a:schemeClr>
              </a:solidFill>
              <a:latin typeface="Comic Sans MS" pitchFamily="66" charset="0"/>
            </a:endParaRPr>
          </a:p>
        </p:txBody>
      </p:sp>
      <p:sp>
        <p:nvSpPr>
          <p:cNvPr id="3" name="Content Placeholder 2"/>
          <p:cNvSpPr>
            <a:spLocks noGrp="1"/>
          </p:cNvSpPr>
          <p:nvPr>
            <p:ph idx="1"/>
          </p:nvPr>
        </p:nvSpPr>
        <p:spPr>
          <a:xfrm>
            <a:off x="457200" y="1700808"/>
            <a:ext cx="8229600" cy="5112568"/>
          </a:xfrm>
        </p:spPr>
        <p:txBody>
          <a:bodyPr>
            <a:normAutofit fontScale="92500" lnSpcReduction="20000"/>
          </a:bodyPr>
          <a:lstStyle/>
          <a:p>
            <a:pPr marL="457200" lvl="0" indent="-457200">
              <a:buFont typeface="+mj-lt"/>
              <a:buAutoNum type="arabicPeriod"/>
            </a:pPr>
            <a:r>
              <a:rPr lang="en-US" sz="2600" dirty="0" smtClean="0">
                <a:solidFill>
                  <a:schemeClr val="bg2">
                    <a:lumMod val="50000"/>
                  </a:schemeClr>
                </a:solidFill>
                <a:latin typeface="Comic Sans MS" pitchFamily="66" charset="0"/>
              </a:rPr>
              <a:t>Did </a:t>
            </a:r>
            <a:r>
              <a:rPr lang="en-US" sz="2600" dirty="0">
                <a:solidFill>
                  <a:schemeClr val="bg2">
                    <a:lumMod val="50000"/>
                  </a:schemeClr>
                </a:solidFill>
                <a:latin typeface="Comic Sans MS" pitchFamily="66" charset="0"/>
              </a:rPr>
              <a:t>D.B. Commit the perfect crime?  </a:t>
            </a:r>
            <a:r>
              <a:rPr lang="en-US" sz="2600" dirty="0" smtClean="0">
                <a:solidFill>
                  <a:schemeClr val="bg2">
                    <a:lumMod val="50000"/>
                  </a:schemeClr>
                </a:solidFill>
                <a:latin typeface="Comic Sans MS" pitchFamily="66" charset="0"/>
              </a:rPr>
              <a:t>Explain.</a:t>
            </a:r>
            <a:endParaRPr lang="en-CA" sz="2600" dirty="0" smtClean="0">
              <a:solidFill>
                <a:schemeClr val="bg2">
                  <a:lumMod val="50000"/>
                </a:schemeClr>
              </a:solidFill>
              <a:latin typeface="Comic Sans MS" pitchFamily="66" charset="0"/>
            </a:endParaRPr>
          </a:p>
          <a:p>
            <a:pPr marL="457200" lvl="0" indent="-457200">
              <a:buFont typeface="+mj-lt"/>
              <a:buAutoNum type="arabicPeriod"/>
            </a:pPr>
            <a:endParaRPr lang="en-CA" sz="2600" dirty="0">
              <a:solidFill>
                <a:schemeClr val="bg2">
                  <a:lumMod val="50000"/>
                </a:schemeClr>
              </a:solidFill>
              <a:latin typeface="Comic Sans MS" pitchFamily="66" charset="0"/>
            </a:endParaRPr>
          </a:p>
          <a:p>
            <a:pPr marL="457200" lvl="0" indent="-457200">
              <a:buFont typeface="+mj-lt"/>
              <a:buAutoNum type="arabicPeriod"/>
            </a:pPr>
            <a:r>
              <a:rPr lang="en-US" sz="2600" dirty="0" smtClean="0">
                <a:solidFill>
                  <a:schemeClr val="bg2">
                    <a:lumMod val="50000"/>
                  </a:schemeClr>
                </a:solidFill>
                <a:latin typeface="Comic Sans MS" pitchFamily="66" charset="0"/>
              </a:rPr>
              <a:t>Also</a:t>
            </a:r>
            <a:r>
              <a:rPr lang="en-US" sz="2600" dirty="0">
                <a:solidFill>
                  <a:schemeClr val="bg2">
                    <a:lumMod val="50000"/>
                  </a:schemeClr>
                </a:solidFill>
                <a:latin typeface="Comic Sans MS" pitchFamily="66" charset="0"/>
              </a:rPr>
              <a:t>, do you think he escaped with the </a:t>
            </a:r>
            <a:r>
              <a:rPr lang="en-US" sz="2600" dirty="0" smtClean="0">
                <a:solidFill>
                  <a:schemeClr val="bg2">
                    <a:lumMod val="50000"/>
                  </a:schemeClr>
                </a:solidFill>
                <a:latin typeface="Comic Sans MS" pitchFamily="66" charset="0"/>
              </a:rPr>
              <a:t>money?</a:t>
            </a:r>
            <a:endParaRPr lang="en-CA" sz="2600" dirty="0" smtClean="0">
              <a:solidFill>
                <a:schemeClr val="bg2">
                  <a:lumMod val="50000"/>
                </a:schemeClr>
              </a:solidFill>
              <a:latin typeface="Comic Sans MS" pitchFamily="66" charset="0"/>
            </a:endParaRPr>
          </a:p>
          <a:p>
            <a:pPr marL="457200" lvl="0" indent="-457200">
              <a:buFont typeface="+mj-lt"/>
              <a:buAutoNum type="arabicPeriod"/>
            </a:pPr>
            <a:endParaRPr lang="en-CA" sz="2600" dirty="0">
              <a:solidFill>
                <a:schemeClr val="bg2">
                  <a:lumMod val="50000"/>
                </a:schemeClr>
              </a:solidFill>
              <a:latin typeface="Comic Sans MS" pitchFamily="66" charset="0"/>
            </a:endParaRPr>
          </a:p>
          <a:p>
            <a:pPr marL="457200" lvl="0" indent="-457200">
              <a:buFont typeface="+mj-lt"/>
              <a:buAutoNum type="arabicPeriod"/>
            </a:pPr>
            <a:r>
              <a:rPr lang="en-US" sz="2600" dirty="0" smtClean="0">
                <a:solidFill>
                  <a:schemeClr val="bg2">
                    <a:lumMod val="50000"/>
                  </a:schemeClr>
                </a:solidFill>
                <a:latin typeface="Comic Sans MS" pitchFamily="66" charset="0"/>
              </a:rPr>
              <a:t>Why </a:t>
            </a:r>
            <a:r>
              <a:rPr lang="en-US" sz="2600" dirty="0">
                <a:solidFill>
                  <a:schemeClr val="bg2">
                    <a:lumMod val="50000"/>
                  </a:schemeClr>
                </a:solidFill>
                <a:latin typeface="Comic Sans MS" pitchFamily="66" charset="0"/>
              </a:rPr>
              <a:t>does Ariel, Washington celebrate his crime</a:t>
            </a:r>
            <a:r>
              <a:rPr lang="en-US" sz="2600" dirty="0" smtClean="0">
                <a:solidFill>
                  <a:schemeClr val="bg2">
                    <a:lumMod val="50000"/>
                  </a:schemeClr>
                </a:solidFill>
                <a:latin typeface="Comic Sans MS" pitchFamily="66" charset="0"/>
              </a:rPr>
              <a:t>?</a:t>
            </a:r>
          </a:p>
          <a:p>
            <a:pPr marL="0" lvl="0" indent="0">
              <a:buNone/>
            </a:pPr>
            <a:endParaRPr lang="en-US" sz="2600" dirty="0" smtClean="0">
              <a:solidFill>
                <a:schemeClr val="bg2">
                  <a:lumMod val="50000"/>
                </a:schemeClr>
              </a:solidFill>
              <a:latin typeface="Comic Sans MS" pitchFamily="66" charset="0"/>
            </a:endParaRPr>
          </a:p>
          <a:p>
            <a:pPr marL="0" indent="0">
              <a:buNone/>
            </a:pPr>
            <a:r>
              <a:rPr lang="en-US" sz="2600" dirty="0" smtClean="0">
                <a:solidFill>
                  <a:schemeClr val="bg2">
                    <a:lumMod val="50000"/>
                  </a:schemeClr>
                </a:solidFill>
                <a:latin typeface="Comic Sans MS" pitchFamily="66" charset="0"/>
              </a:rPr>
              <a:t>4.   Define </a:t>
            </a:r>
            <a:r>
              <a:rPr lang="en-US" sz="2600" dirty="0">
                <a:solidFill>
                  <a:schemeClr val="bg2">
                    <a:lumMod val="50000"/>
                  </a:schemeClr>
                </a:solidFill>
                <a:latin typeface="Comic Sans MS" pitchFamily="66" charset="0"/>
              </a:rPr>
              <a:t>the following terms:  </a:t>
            </a:r>
            <a:endParaRPr lang="en-US" sz="2600" dirty="0" smtClean="0">
              <a:solidFill>
                <a:schemeClr val="bg2">
                  <a:lumMod val="50000"/>
                </a:schemeClr>
              </a:solidFill>
              <a:latin typeface="Comic Sans MS" pitchFamily="66" charset="0"/>
            </a:endParaRPr>
          </a:p>
          <a:p>
            <a:pPr marL="0" indent="0">
              <a:buNone/>
            </a:pPr>
            <a:r>
              <a:rPr lang="en-US" sz="2600" dirty="0" smtClean="0">
                <a:solidFill>
                  <a:schemeClr val="bg2">
                    <a:lumMod val="50000"/>
                  </a:schemeClr>
                </a:solidFill>
                <a:latin typeface="Comic Sans MS" pitchFamily="66" charset="0"/>
              </a:rPr>
              <a:t>	a.   subterfuge, </a:t>
            </a:r>
            <a:endParaRPr lang="en-CA" sz="2600" dirty="0" smtClean="0">
              <a:solidFill>
                <a:schemeClr val="bg2">
                  <a:lumMod val="50000"/>
                </a:schemeClr>
              </a:solidFill>
              <a:latin typeface="Comic Sans MS" pitchFamily="66" charset="0"/>
            </a:endParaRPr>
          </a:p>
          <a:p>
            <a:pPr marL="0" indent="0">
              <a:buNone/>
            </a:pPr>
            <a:r>
              <a:rPr lang="en-US" sz="2600" dirty="0" smtClean="0">
                <a:solidFill>
                  <a:schemeClr val="bg2">
                    <a:lumMod val="50000"/>
                  </a:schemeClr>
                </a:solidFill>
                <a:latin typeface="Comic Sans MS" pitchFamily="66" charset="0"/>
              </a:rPr>
              <a:t>	b.   tarnation, </a:t>
            </a:r>
            <a:endParaRPr lang="en-CA" sz="2600" dirty="0" smtClean="0">
              <a:solidFill>
                <a:schemeClr val="bg2">
                  <a:lumMod val="50000"/>
                </a:schemeClr>
              </a:solidFill>
              <a:latin typeface="Comic Sans MS" pitchFamily="66" charset="0"/>
            </a:endParaRPr>
          </a:p>
          <a:p>
            <a:pPr marL="0" indent="0">
              <a:buNone/>
            </a:pPr>
            <a:r>
              <a:rPr lang="en-US" sz="2600" dirty="0" smtClean="0">
                <a:solidFill>
                  <a:schemeClr val="bg2">
                    <a:lumMod val="50000"/>
                  </a:schemeClr>
                </a:solidFill>
                <a:latin typeface="Comic Sans MS" pitchFamily="66" charset="0"/>
              </a:rPr>
              <a:t>	c.    diabolical, </a:t>
            </a:r>
            <a:endParaRPr lang="en-CA" sz="2600" dirty="0" smtClean="0">
              <a:solidFill>
                <a:schemeClr val="bg2">
                  <a:lumMod val="50000"/>
                </a:schemeClr>
              </a:solidFill>
              <a:latin typeface="Comic Sans MS" pitchFamily="66" charset="0"/>
            </a:endParaRPr>
          </a:p>
          <a:p>
            <a:pPr marL="0" indent="0">
              <a:buNone/>
            </a:pPr>
            <a:r>
              <a:rPr lang="en-US" sz="2600" dirty="0" smtClean="0">
                <a:solidFill>
                  <a:schemeClr val="bg2">
                    <a:lumMod val="50000"/>
                  </a:schemeClr>
                </a:solidFill>
                <a:latin typeface="Comic Sans MS" pitchFamily="66" charset="0"/>
              </a:rPr>
              <a:t>	d.    folk hero</a:t>
            </a:r>
            <a:endParaRPr lang="en-CA" sz="2600" dirty="0" smtClean="0">
              <a:solidFill>
                <a:schemeClr val="bg2">
                  <a:lumMod val="50000"/>
                </a:schemeClr>
              </a:solidFill>
              <a:latin typeface="Comic Sans MS" pitchFamily="66" charset="0"/>
            </a:endParaRPr>
          </a:p>
          <a:p>
            <a:pPr marL="457200" indent="-457200">
              <a:buFont typeface="+mj-lt"/>
              <a:buAutoNum type="arabicPeriod"/>
            </a:pPr>
            <a:endParaRPr lang="en-US" sz="2400" dirty="0" smtClean="0"/>
          </a:p>
          <a:p>
            <a:pPr marL="0" indent="0">
              <a:buNone/>
            </a:pPr>
            <a:r>
              <a:rPr lang="en-US" sz="2400" dirty="0" smtClean="0"/>
              <a:t>	</a:t>
            </a:r>
            <a:r>
              <a:rPr lang="en-US" sz="2400" dirty="0"/>
              <a:t> </a:t>
            </a:r>
            <a:endParaRPr lang="en-CA" sz="2400" dirty="0"/>
          </a:p>
          <a:p>
            <a:pPr marL="457200" lvl="0" indent="-457200">
              <a:buFont typeface="+mj-lt"/>
              <a:buAutoNum type="arabicPeriod"/>
            </a:pPr>
            <a:endParaRPr lang="en-CA" sz="2400" dirty="0"/>
          </a:p>
          <a:p>
            <a:endParaRPr lang="en-CA" sz="2400" dirty="0"/>
          </a:p>
          <a:p>
            <a:endParaRPr lang="en-CA" dirty="0"/>
          </a:p>
        </p:txBody>
      </p:sp>
    </p:spTree>
    <p:extLst>
      <p:ext uri="{BB962C8B-B14F-4D97-AF65-F5344CB8AC3E}">
        <p14:creationId xmlns:p14="http://schemas.microsoft.com/office/powerpoint/2010/main" val="2755572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marL="514350" indent="-514350">
              <a:buAutoNum type="arabicPeriod" startAt="5"/>
            </a:pPr>
            <a:r>
              <a:rPr lang="en-US" dirty="0" smtClean="0">
                <a:solidFill>
                  <a:schemeClr val="bg2">
                    <a:lumMod val="50000"/>
                  </a:schemeClr>
                </a:solidFill>
                <a:latin typeface="Comic Sans MS" pitchFamily="66" charset="0"/>
              </a:rPr>
              <a:t>Identify elements of confusion or of 	questions in the story.</a:t>
            </a:r>
          </a:p>
          <a:p>
            <a:pPr marL="0" indent="0">
              <a:buNone/>
            </a:pPr>
            <a:endParaRPr lang="en-CA" dirty="0" smtClean="0">
              <a:solidFill>
                <a:schemeClr val="bg2">
                  <a:lumMod val="50000"/>
                </a:schemeClr>
              </a:solidFill>
              <a:latin typeface="Comic Sans MS" pitchFamily="66" charset="0"/>
            </a:endParaRPr>
          </a:p>
          <a:p>
            <a:pPr marL="514350" lvl="0" indent="-514350">
              <a:buAutoNum type="arabicPeriod" startAt="6"/>
            </a:pPr>
            <a:r>
              <a:rPr lang="en-US" dirty="0" smtClean="0">
                <a:solidFill>
                  <a:schemeClr val="bg2">
                    <a:lumMod val="50000"/>
                  </a:schemeClr>
                </a:solidFill>
                <a:latin typeface="Comic Sans MS" pitchFamily="66" charset="0"/>
              </a:rPr>
              <a:t>Identify </a:t>
            </a:r>
            <a:r>
              <a:rPr lang="en-US" dirty="0">
                <a:solidFill>
                  <a:schemeClr val="bg2">
                    <a:lumMod val="50000"/>
                  </a:schemeClr>
                </a:solidFill>
                <a:latin typeface="Comic Sans MS" pitchFamily="66" charset="0"/>
              </a:rPr>
              <a:t>the following elements in this </a:t>
            </a:r>
            <a:endParaRPr lang="en-US" dirty="0" smtClean="0">
              <a:solidFill>
                <a:schemeClr val="bg2">
                  <a:lumMod val="50000"/>
                </a:schemeClr>
              </a:solidFill>
              <a:latin typeface="Comic Sans MS" pitchFamily="66" charset="0"/>
            </a:endParaRPr>
          </a:p>
          <a:p>
            <a:pPr marL="0" lvl="0" indent="0">
              <a:buNone/>
            </a:pPr>
            <a:r>
              <a:rPr lang="en-US" dirty="0" smtClean="0">
                <a:solidFill>
                  <a:schemeClr val="bg2">
                    <a:lumMod val="50000"/>
                  </a:schemeClr>
                </a:solidFill>
                <a:latin typeface="Comic Sans MS" pitchFamily="66" charset="0"/>
              </a:rPr>
              <a:t>     story</a:t>
            </a:r>
            <a:r>
              <a:rPr lang="en-US" dirty="0">
                <a:solidFill>
                  <a:schemeClr val="bg2">
                    <a:lumMod val="50000"/>
                  </a:schemeClr>
                </a:solidFill>
                <a:latin typeface="Comic Sans MS" pitchFamily="66" charset="0"/>
              </a:rPr>
              <a:t>:</a:t>
            </a:r>
            <a:endParaRPr lang="en-CA" dirty="0">
              <a:solidFill>
                <a:schemeClr val="bg2">
                  <a:lumMod val="50000"/>
                </a:schemeClr>
              </a:solidFill>
              <a:latin typeface="Comic Sans MS" pitchFamily="66" charset="0"/>
            </a:endParaRPr>
          </a:p>
          <a:p>
            <a:pPr marL="0" indent="0">
              <a:buNone/>
            </a:pPr>
            <a:r>
              <a:rPr lang="en-US" dirty="0" smtClean="0">
                <a:solidFill>
                  <a:schemeClr val="bg2">
                    <a:lumMod val="50000"/>
                  </a:schemeClr>
                </a:solidFill>
                <a:latin typeface="Comic Sans MS" pitchFamily="66" charset="0"/>
              </a:rPr>
              <a:t>	    	a</a:t>
            </a:r>
            <a:r>
              <a:rPr lang="en-US" dirty="0">
                <a:solidFill>
                  <a:schemeClr val="bg2">
                    <a:lumMod val="50000"/>
                  </a:schemeClr>
                </a:solidFill>
                <a:latin typeface="Comic Sans MS" pitchFamily="66" charset="0"/>
              </a:rPr>
              <a:t>.  plot</a:t>
            </a:r>
            <a:endParaRPr lang="en-CA" dirty="0">
              <a:solidFill>
                <a:schemeClr val="bg2">
                  <a:lumMod val="50000"/>
                </a:schemeClr>
              </a:solidFill>
              <a:latin typeface="Comic Sans MS" pitchFamily="66" charset="0"/>
            </a:endParaRPr>
          </a:p>
          <a:p>
            <a:pPr marL="0" indent="0">
              <a:buNone/>
            </a:pPr>
            <a:r>
              <a:rPr lang="en-US" dirty="0" smtClean="0">
                <a:solidFill>
                  <a:schemeClr val="bg2">
                    <a:lumMod val="50000"/>
                  </a:schemeClr>
                </a:solidFill>
                <a:latin typeface="Comic Sans MS" pitchFamily="66" charset="0"/>
              </a:rPr>
              <a:t>		b</a:t>
            </a:r>
            <a:r>
              <a:rPr lang="en-US" dirty="0">
                <a:solidFill>
                  <a:schemeClr val="bg2">
                    <a:lumMod val="50000"/>
                  </a:schemeClr>
                </a:solidFill>
                <a:latin typeface="Comic Sans MS" pitchFamily="66" charset="0"/>
              </a:rPr>
              <a:t>.  characters</a:t>
            </a:r>
            <a:endParaRPr lang="en-CA" dirty="0">
              <a:solidFill>
                <a:schemeClr val="bg2">
                  <a:lumMod val="50000"/>
                </a:schemeClr>
              </a:solidFill>
              <a:latin typeface="Comic Sans MS" pitchFamily="66" charset="0"/>
            </a:endParaRPr>
          </a:p>
          <a:p>
            <a:pPr marL="0" indent="0">
              <a:buNone/>
            </a:pPr>
            <a:r>
              <a:rPr lang="en-US" dirty="0" smtClean="0">
                <a:solidFill>
                  <a:schemeClr val="bg2">
                    <a:lumMod val="50000"/>
                  </a:schemeClr>
                </a:solidFill>
                <a:latin typeface="Comic Sans MS" pitchFamily="66" charset="0"/>
              </a:rPr>
              <a:t>		c</a:t>
            </a:r>
            <a:r>
              <a:rPr lang="en-US" dirty="0">
                <a:solidFill>
                  <a:schemeClr val="bg2">
                    <a:lumMod val="50000"/>
                  </a:schemeClr>
                </a:solidFill>
                <a:latin typeface="Comic Sans MS" pitchFamily="66" charset="0"/>
              </a:rPr>
              <a:t>.  atmosphere</a:t>
            </a:r>
            <a:endParaRPr lang="en-CA" dirty="0">
              <a:solidFill>
                <a:schemeClr val="bg2">
                  <a:lumMod val="50000"/>
                </a:schemeClr>
              </a:solidFill>
              <a:latin typeface="Comic Sans MS" pitchFamily="66" charset="0"/>
            </a:endParaRPr>
          </a:p>
          <a:p>
            <a:pPr marL="0" indent="0">
              <a:buNone/>
            </a:pPr>
            <a:r>
              <a:rPr lang="en-US" dirty="0" smtClean="0">
                <a:solidFill>
                  <a:schemeClr val="bg2">
                    <a:lumMod val="50000"/>
                  </a:schemeClr>
                </a:solidFill>
                <a:latin typeface="Comic Sans MS" pitchFamily="66" charset="0"/>
              </a:rPr>
              <a:t>		d</a:t>
            </a:r>
            <a:r>
              <a:rPr lang="en-US" dirty="0">
                <a:solidFill>
                  <a:schemeClr val="bg2">
                    <a:lumMod val="50000"/>
                  </a:schemeClr>
                </a:solidFill>
                <a:latin typeface="Comic Sans MS" pitchFamily="66" charset="0"/>
              </a:rPr>
              <a:t>.  setting</a:t>
            </a:r>
            <a:endParaRPr lang="en-CA" dirty="0">
              <a:solidFill>
                <a:schemeClr val="bg2">
                  <a:lumMod val="50000"/>
                </a:schemeClr>
              </a:solidFill>
              <a:latin typeface="Comic Sans MS" pitchFamily="66" charset="0"/>
            </a:endParaRPr>
          </a:p>
          <a:p>
            <a:pPr marL="0" indent="0">
              <a:buNone/>
            </a:pPr>
            <a:r>
              <a:rPr lang="en-US" dirty="0" smtClean="0">
                <a:solidFill>
                  <a:schemeClr val="bg2">
                    <a:lumMod val="50000"/>
                  </a:schemeClr>
                </a:solidFill>
                <a:latin typeface="Comic Sans MS" pitchFamily="66" charset="0"/>
              </a:rPr>
              <a:t>		e</a:t>
            </a:r>
            <a:r>
              <a:rPr lang="en-US" dirty="0">
                <a:solidFill>
                  <a:schemeClr val="bg2">
                    <a:lumMod val="50000"/>
                  </a:schemeClr>
                </a:solidFill>
                <a:latin typeface="Comic Sans MS" pitchFamily="66" charset="0"/>
              </a:rPr>
              <a:t>.  conflict</a:t>
            </a:r>
            <a:endParaRPr lang="en-CA" dirty="0">
              <a:solidFill>
                <a:schemeClr val="bg2">
                  <a:lumMod val="50000"/>
                </a:schemeClr>
              </a:solidFill>
              <a:latin typeface="Comic Sans MS" pitchFamily="66" charset="0"/>
            </a:endParaRPr>
          </a:p>
          <a:p>
            <a:endParaRPr lang="en-CA" b="1" dirty="0"/>
          </a:p>
        </p:txBody>
      </p:sp>
    </p:spTree>
    <p:extLst>
      <p:ext uri="{BB962C8B-B14F-4D97-AF65-F5344CB8AC3E}">
        <p14:creationId xmlns:p14="http://schemas.microsoft.com/office/powerpoint/2010/main" val="2903382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50000"/>
                  </a:schemeClr>
                </a:solidFill>
                <a:latin typeface="Comic Sans MS" pitchFamily="66" charset="0"/>
              </a:rPr>
              <a:t>Folk heroes</a:t>
            </a:r>
            <a:endParaRPr lang="en-CA" b="1" dirty="0">
              <a:solidFill>
                <a:schemeClr val="bg2">
                  <a:lumMod val="50000"/>
                </a:schemeClr>
              </a:solidFill>
              <a:latin typeface="Comic Sans MS" pitchFamily="66"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CA" dirty="0" smtClean="0">
                <a:solidFill>
                  <a:schemeClr val="bg2">
                    <a:lumMod val="50000"/>
                  </a:schemeClr>
                </a:solidFill>
                <a:latin typeface="Comic Sans MS" pitchFamily="66" charset="0"/>
              </a:rPr>
              <a:t>What do you know about social outlaws like  Robin Hood, Jesse James, Butch Cassidy, Pretty Boy Floyd, and Bonnie and Clyde?</a:t>
            </a:r>
          </a:p>
          <a:p>
            <a:pPr marL="514350" indent="-514350">
              <a:buFont typeface="+mj-lt"/>
              <a:buAutoNum type="arabicPeriod"/>
            </a:pPr>
            <a:r>
              <a:rPr lang="en-CA" dirty="0" smtClean="0">
                <a:solidFill>
                  <a:schemeClr val="bg2">
                    <a:lumMod val="50000"/>
                  </a:schemeClr>
                </a:solidFill>
                <a:latin typeface="Comic Sans MS" pitchFamily="66" charset="0"/>
              </a:rPr>
              <a:t>Why did they become popular folk heroes?</a:t>
            </a:r>
          </a:p>
        </p:txBody>
      </p:sp>
    </p:spTree>
    <p:extLst>
      <p:ext uri="{BB962C8B-B14F-4D97-AF65-F5344CB8AC3E}">
        <p14:creationId xmlns:p14="http://schemas.microsoft.com/office/powerpoint/2010/main" val="2312061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6000" dirty="0" smtClean="0">
                <a:solidFill>
                  <a:schemeClr val="bg1"/>
                </a:solidFill>
                <a:latin typeface="Algerian" pitchFamily="82" charset="0"/>
              </a:rPr>
              <a:t>ROBIN HOOD</a:t>
            </a:r>
            <a:endParaRPr lang="en-CA" sz="6000" dirty="0">
              <a:solidFill>
                <a:schemeClr val="bg1"/>
              </a:solidFill>
              <a:latin typeface="Algerian" pitchFamily="82" charset="0"/>
            </a:endParaRPr>
          </a:p>
        </p:txBody>
      </p:sp>
      <p:sp>
        <p:nvSpPr>
          <p:cNvPr id="3" name="Content Placeholder 2"/>
          <p:cNvSpPr>
            <a:spLocks noGrp="1"/>
          </p:cNvSpPr>
          <p:nvPr>
            <p:ph idx="1"/>
          </p:nvPr>
        </p:nvSpPr>
        <p:spPr/>
        <p:txBody>
          <a:bodyPr>
            <a:normAutofit fontScale="77500" lnSpcReduction="20000"/>
          </a:bodyPr>
          <a:lstStyle/>
          <a:p>
            <a:r>
              <a:rPr lang="en-CA" b="1" dirty="0">
                <a:solidFill>
                  <a:schemeClr val="bg1"/>
                </a:solidFill>
              </a:rPr>
              <a:t>Robin Hood</a:t>
            </a:r>
            <a:r>
              <a:rPr lang="en-CA" dirty="0">
                <a:solidFill>
                  <a:schemeClr val="bg1"/>
                </a:solidFill>
              </a:rPr>
              <a:t> was a </a:t>
            </a:r>
            <a:r>
              <a:rPr lang="en-CA" dirty="0">
                <a:solidFill>
                  <a:schemeClr val="bg1"/>
                </a:solidFill>
                <a:hlinkClick r:id="rId2" action="ppaction://hlinkfile" tooltip="Hero"/>
              </a:rPr>
              <a:t>heroic</a:t>
            </a:r>
            <a:r>
              <a:rPr lang="en-CA" dirty="0">
                <a:solidFill>
                  <a:schemeClr val="bg1"/>
                </a:solidFill>
              </a:rPr>
              <a:t> </a:t>
            </a:r>
            <a:r>
              <a:rPr lang="en-CA" dirty="0">
                <a:solidFill>
                  <a:schemeClr val="bg1"/>
                </a:solidFill>
                <a:hlinkClick r:id="rId3" action="ppaction://hlinkfile" tooltip="Outlaw"/>
              </a:rPr>
              <a:t>outlaw</a:t>
            </a:r>
            <a:r>
              <a:rPr lang="en-CA" dirty="0">
                <a:solidFill>
                  <a:schemeClr val="bg1"/>
                </a:solidFill>
              </a:rPr>
              <a:t> in </a:t>
            </a:r>
            <a:r>
              <a:rPr lang="en-CA" dirty="0">
                <a:solidFill>
                  <a:schemeClr val="bg1"/>
                </a:solidFill>
                <a:hlinkClick r:id="rId4" action="ppaction://hlinkfile" tooltip="English folklore"/>
              </a:rPr>
              <a:t>English folklore</a:t>
            </a:r>
            <a:r>
              <a:rPr lang="en-CA" dirty="0">
                <a:solidFill>
                  <a:schemeClr val="bg1"/>
                </a:solidFill>
              </a:rPr>
              <a:t>. A highly skilled </a:t>
            </a:r>
            <a:r>
              <a:rPr lang="en-CA" dirty="0">
                <a:solidFill>
                  <a:schemeClr val="bg1"/>
                </a:solidFill>
                <a:hlinkClick r:id="rId5" action="ppaction://hlinkfile" tooltip="Archer"/>
              </a:rPr>
              <a:t>archer</a:t>
            </a:r>
            <a:r>
              <a:rPr lang="en-CA" dirty="0">
                <a:solidFill>
                  <a:schemeClr val="bg1"/>
                </a:solidFill>
              </a:rPr>
              <a:t> and </a:t>
            </a:r>
            <a:r>
              <a:rPr lang="en-CA" dirty="0">
                <a:solidFill>
                  <a:schemeClr val="bg1"/>
                </a:solidFill>
                <a:hlinkClick r:id="rId6" action="ppaction://hlinkfile" tooltip="Swordsman"/>
              </a:rPr>
              <a:t>swordsman</a:t>
            </a:r>
            <a:r>
              <a:rPr lang="en-CA" dirty="0">
                <a:solidFill>
                  <a:schemeClr val="bg1"/>
                </a:solidFill>
              </a:rPr>
              <a:t>, he is known for "robbing from the rich and giving to the poor",</a:t>
            </a:r>
            <a:r>
              <a:rPr lang="en-CA" baseline="30000" dirty="0">
                <a:solidFill>
                  <a:schemeClr val="bg1"/>
                </a:solidFill>
                <a:hlinkClick r:id="" action="ppaction://hlinkfile"/>
              </a:rPr>
              <a:t>[1]</a:t>
            </a:r>
            <a:r>
              <a:rPr lang="en-CA" dirty="0">
                <a:solidFill>
                  <a:schemeClr val="bg1"/>
                </a:solidFill>
              </a:rPr>
              <a:t> assisted by a group of fellow outlaws known as his "</a:t>
            </a:r>
            <a:r>
              <a:rPr lang="en-CA" dirty="0">
                <a:solidFill>
                  <a:schemeClr val="bg1"/>
                </a:solidFill>
                <a:hlinkClick r:id="rId7" action="ppaction://hlinkfile" tooltip="Merry Men"/>
              </a:rPr>
              <a:t>Merry Men</a:t>
            </a:r>
            <a:r>
              <a:rPr lang="en-CA" dirty="0">
                <a:solidFill>
                  <a:schemeClr val="bg1"/>
                </a:solidFill>
              </a:rPr>
              <a:t>".</a:t>
            </a:r>
            <a:r>
              <a:rPr lang="en-CA" baseline="30000" dirty="0">
                <a:solidFill>
                  <a:schemeClr val="bg1"/>
                </a:solidFill>
                <a:hlinkClick r:id="" action="ppaction://hlinkfile"/>
              </a:rPr>
              <a:t>[2]</a:t>
            </a:r>
            <a:r>
              <a:rPr lang="en-CA" dirty="0">
                <a:solidFill>
                  <a:schemeClr val="bg1"/>
                </a:solidFill>
              </a:rPr>
              <a:t> Traditionally, Robin Hood and his men are depicted wearing </a:t>
            </a:r>
            <a:r>
              <a:rPr lang="en-CA" dirty="0">
                <a:solidFill>
                  <a:schemeClr val="bg1"/>
                </a:solidFill>
                <a:hlinkClick r:id="rId8" action="ppaction://hlinkfile" tooltip="Lincoln green"/>
              </a:rPr>
              <a:t>Lincoln green</a:t>
            </a:r>
            <a:r>
              <a:rPr lang="en-CA" dirty="0">
                <a:solidFill>
                  <a:schemeClr val="bg1"/>
                </a:solidFill>
              </a:rPr>
              <a:t> clothes.</a:t>
            </a:r>
            <a:r>
              <a:rPr lang="en-CA" baseline="30000" dirty="0">
                <a:solidFill>
                  <a:schemeClr val="bg1"/>
                </a:solidFill>
                <a:hlinkClick r:id="" action="ppaction://hlinkfile"/>
              </a:rPr>
              <a:t>[3]</a:t>
            </a:r>
            <a:r>
              <a:rPr lang="en-CA" dirty="0">
                <a:solidFill>
                  <a:schemeClr val="bg1"/>
                </a:solidFill>
              </a:rPr>
              <a:t> The origin of the legend is claimed by some to have stemmed from actual outlaws, or from ballads or tales of outlaws.</a:t>
            </a:r>
            <a:r>
              <a:rPr lang="en-CA" baseline="30000" dirty="0">
                <a:solidFill>
                  <a:schemeClr val="bg1"/>
                </a:solidFill>
                <a:hlinkClick r:id="" action="ppaction://hlinkfile"/>
              </a:rPr>
              <a:t>[4]</a:t>
            </a:r>
            <a:endParaRPr lang="en-CA" dirty="0">
              <a:solidFill>
                <a:schemeClr val="bg1"/>
              </a:solidFill>
            </a:endParaRPr>
          </a:p>
          <a:p>
            <a:r>
              <a:rPr lang="en-CA" dirty="0">
                <a:solidFill>
                  <a:schemeClr val="bg1"/>
                </a:solidFill>
              </a:rPr>
              <a:t>Robin Hood became a popular folk figure in the </a:t>
            </a:r>
            <a:r>
              <a:rPr lang="en-CA" dirty="0">
                <a:solidFill>
                  <a:schemeClr val="bg1"/>
                </a:solidFill>
                <a:hlinkClick r:id="rId9" action="ppaction://hlinkfile" tooltip="Middle Ages"/>
              </a:rPr>
              <a:t>medieval</a:t>
            </a:r>
            <a:r>
              <a:rPr lang="en-CA" dirty="0">
                <a:solidFill>
                  <a:schemeClr val="bg1"/>
                </a:solidFill>
              </a:rPr>
              <a:t> period continuing through to modern literature, films and television. In the earliest sources, Robin Hood is a </a:t>
            </a:r>
            <a:r>
              <a:rPr lang="en-CA" dirty="0">
                <a:solidFill>
                  <a:schemeClr val="bg1"/>
                </a:solidFill>
                <a:hlinkClick r:id="rId10" action="ppaction://hlinkfile" tooltip="Yeoman"/>
              </a:rPr>
              <a:t>yeoman</a:t>
            </a:r>
            <a:r>
              <a:rPr lang="en-CA" dirty="0">
                <a:solidFill>
                  <a:schemeClr val="bg1"/>
                </a:solidFill>
              </a:rPr>
              <a:t>, but he was often later portrayed as an </a:t>
            </a:r>
            <a:r>
              <a:rPr lang="en-CA" dirty="0">
                <a:solidFill>
                  <a:schemeClr val="bg1"/>
                </a:solidFill>
                <a:hlinkClick r:id="rId11" action="ppaction://hlinkfile" tooltip="Aristocracy (class)"/>
              </a:rPr>
              <a:t>aristocrat</a:t>
            </a:r>
            <a:r>
              <a:rPr lang="en-CA" dirty="0">
                <a:solidFill>
                  <a:schemeClr val="bg1"/>
                </a:solidFill>
              </a:rPr>
              <a:t> wrongfully dispossessed of his lands and made into an outlaw by an unscrupulous sheriff.</a:t>
            </a:r>
            <a:r>
              <a:rPr lang="en-CA" baseline="30000" dirty="0">
                <a:solidFill>
                  <a:schemeClr val="bg1"/>
                </a:solidFill>
                <a:hlinkClick r:id="" action="ppaction://hlinkfile"/>
              </a:rPr>
              <a:t>[5]</a:t>
            </a:r>
            <a:endParaRPr lang="en-CA" dirty="0">
              <a:solidFill>
                <a:schemeClr val="bg1"/>
              </a:solidFill>
            </a:endParaRPr>
          </a:p>
          <a:p>
            <a:endParaRPr lang="en-CA" dirty="0"/>
          </a:p>
        </p:txBody>
      </p:sp>
    </p:spTree>
    <p:extLst>
      <p:ext uri="{BB962C8B-B14F-4D97-AF65-F5344CB8AC3E}">
        <p14:creationId xmlns:p14="http://schemas.microsoft.com/office/powerpoint/2010/main" val="367588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latin typeface="Algerian" pitchFamily="82" charset="0"/>
              </a:rPr>
              <a:t>Jesse James</a:t>
            </a:r>
            <a:endParaRPr lang="en-CA" dirty="0">
              <a:solidFill>
                <a:schemeClr val="bg1"/>
              </a:solidFill>
              <a:latin typeface="Algerian" pitchFamily="82" charset="0"/>
            </a:endParaRPr>
          </a:p>
        </p:txBody>
      </p:sp>
      <p:sp>
        <p:nvSpPr>
          <p:cNvPr id="3" name="Content Placeholder 2"/>
          <p:cNvSpPr>
            <a:spLocks noGrp="1"/>
          </p:cNvSpPr>
          <p:nvPr>
            <p:ph idx="1"/>
          </p:nvPr>
        </p:nvSpPr>
        <p:spPr>
          <a:xfrm>
            <a:off x="457200" y="1451917"/>
            <a:ext cx="6203032" cy="4785395"/>
          </a:xfrm>
        </p:spPr>
        <p:txBody>
          <a:bodyPr>
            <a:normAutofit fontScale="32500" lnSpcReduction="20000"/>
          </a:bodyPr>
          <a:lstStyle/>
          <a:p>
            <a:r>
              <a:rPr lang="en-CA" sz="4000" b="1" dirty="0">
                <a:solidFill>
                  <a:schemeClr val="bg1"/>
                </a:solidFill>
                <a:latin typeface="Comic Sans MS" pitchFamily="66" charset="0"/>
              </a:rPr>
              <a:t>Jesse Woodson James</a:t>
            </a:r>
            <a:r>
              <a:rPr lang="en-CA" sz="4000" dirty="0">
                <a:solidFill>
                  <a:schemeClr val="bg1"/>
                </a:solidFill>
                <a:latin typeface="Comic Sans MS" pitchFamily="66" charset="0"/>
              </a:rPr>
              <a:t> (September 5, 1847 – April 3, 1882) was an </a:t>
            </a:r>
            <a:r>
              <a:rPr lang="en-CA" sz="4000" dirty="0">
                <a:solidFill>
                  <a:schemeClr val="bg1"/>
                </a:solidFill>
                <a:latin typeface="Comic Sans MS" pitchFamily="66" charset="0"/>
                <a:hlinkClick r:id="rId2" action="ppaction://hlinkfile" tooltip="American Old West"/>
              </a:rPr>
              <a:t>American</a:t>
            </a:r>
            <a:r>
              <a:rPr lang="en-CA" sz="4000" dirty="0">
                <a:solidFill>
                  <a:schemeClr val="bg1"/>
                </a:solidFill>
                <a:latin typeface="Comic Sans MS" pitchFamily="66" charset="0"/>
              </a:rPr>
              <a:t> </a:t>
            </a:r>
            <a:r>
              <a:rPr lang="en-CA" sz="4000" dirty="0">
                <a:solidFill>
                  <a:schemeClr val="bg1"/>
                </a:solidFill>
                <a:latin typeface="Comic Sans MS" pitchFamily="66" charset="0"/>
                <a:hlinkClick r:id="rId3" action="ppaction://hlinkfile" tooltip="Outlaw"/>
              </a:rPr>
              <a:t>outlaw</a:t>
            </a:r>
            <a:r>
              <a:rPr lang="en-CA" sz="4000" dirty="0">
                <a:solidFill>
                  <a:schemeClr val="bg1"/>
                </a:solidFill>
                <a:latin typeface="Comic Sans MS" pitchFamily="66" charset="0"/>
              </a:rPr>
              <a:t>, </a:t>
            </a:r>
            <a:r>
              <a:rPr lang="en-CA" sz="4000" dirty="0">
                <a:solidFill>
                  <a:schemeClr val="bg1"/>
                </a:solidFill>
                <a:latin typeface="Comic Sans MS" pitchFamily="66" charset="0"/>
                <a:hlinkClick r:id="rId4" action="ppaction://hlinkfile" tooltip="Gang leader"/>
              </a:rPr>
              <a:t>gang leader</a:t>
            </a:r>
            <a:r>
              <a:rPr lang="en-CA" sz="4000" dirty="0">
                <a:solidFill>
                  <a:schemeClr val="bg1"/>
                </a:solidFill>
                <a:latin typeface="Comic Sans MS" pitchFamily="66" charset="0"/>
              </a:rPr>
              <a:t>, </a:t>
            </a:r>
            <a:r>
              <a:rPr lang="en-CA" sz="4000" dirty="0">
                <a:solidFill>
                  <a:schemeClr val="bg1"/>
                </a:solidFill>
                <a:latin typeface="Comic Sans MS" pitchFamily="66" charset="0"/>
                <a:hlinkClick r:id="rId5" action="ppaction://hlinkfile" tooltip="Bank robber"/>
              </a:rPr>
              <a:t>bank robber</a:t>
            </a:r>
            <a:r>
              <a:rPr lang="en-CA" sz="4000" dirty="0">
                <a:solidFill>
                  <a:schemeClr val="bg1"/>
                </a:solidFill>
                <a:latin typeface="Comic Sans MS" pitchFamily="66" charset="0"/>
              </a:rPr>
              <a:t>, </a:t>
            </a:r>
            <a:r>
              <a:rPr lang="en-CA" sz="4000" dirty="0">
                <a:solidFill>
                  <a:schemeClr val="bg1"/>
                </a:solidFill>
                <a:latin typeface="Comic Sans MS" pitchFamily="66" charset="0"/>
                <a:hlinkClick r:id="rId6" action="ppaction://hlinkfile" tooltip="Train robber"/>
              </a:rPr>
              <a:t>train robber</a:t>
            </a:r>
            <a:r>
              <a:rPr lang="en-CA" sz="4000" dirty="0">
                <a:solidFill>
                  <a:schemeClr val="bg1"/>
                </a:solidFill>
                <a:latin typeface="Comic Sans MS" pitchFamily="66" charset="0"/>
              </a:rPr>
              <a:t>, and </a:t>
            </a:r>
            <a:r>
              <a:rPr lang="en-CA" sz="4000" dirty="0">
                <a:solidFill>
                  <a:schemeClr val="bg1"/>
                </a:solidFill>
                <a:latin typeface="Comic Sans MS" pitchFamily="66" charset="0"/>
                <a:hlinkClick r:id="rId7" action="ppaction://hlinkfile" tooltip="Murderer"/>
              </a:rPr>
              <a:t>murderer</a:t>
            </a:r>
            <a:r>
              <a:rPr lang="en-CA" sz="4000" dirty="0">
                <a:solidFill>
                  <a:schemeClr val="bg1"/>
                </a:solidFill>
                <a:latin typeface="Comic Sans MS" pitchFamily="66" charset="0"/>
              </a:rPr>
              <a:t> from the state of </a:t>
            </a:r>
            <a:r>
              <a:rPr lang="en-CA" sz="4000" dirty="0">
                <a:solidFill>
                  <a:schemeClr val="bg1"/>
                </a:solidFill>
                <a:latin typeface="Comic Sans MS" pitchFamily="66" charset="0"/>
                <a:hlinkClick r:id="rId8" action="ppaction://hlinkfile" tooltip="Missouri"/>
              </a:rPr>
              <a:t>Missouri</a:t>
            </a:r>
            <a:r>
              <a:rPr lang="en-CA" sz="4000" dirty="0">
                <a:solidFill>
                  <a:schemeClr val="bg1"/>
                </a:solidFill>
                <a:latin typeface="Comic Sans MS" pitchFamily="66" charset="0"/>
              </a:rPr>
              <a:t> and the most famous member of the </a:t>
            </a:r>
            <a:r>
              <a:rPr lang="en-CA" sz="4000" dirty="0">
                <a:solidFill>
                  <a:schemeClr val="bg1"/>
                </a:solidFill>
                <a:latin typeface="Comic Sans MS" pitchFamily="66" charset="0"/>
                <a:hlinkClick r:id="rId9" action="ppaction://hlinkfile" tooltip="James-Younger Gang"/>
              </a:rPr>
              <a:t>James-Younger Gang</a:t>
            </a:r>
            <a:r>
              <a:rPr lang="en-CA" sz="4000" dirty="0">
                <a:solidFill>
                  <a:schemeClr val="bg1"/>
                </a:solidFill>
                <a:latin typeface="Comic Sans MS" pitchFamily="66" charset="0"/>
              </a:rPr>
              <a:t>. Already a celebrity when he was alive, he became a legendary figure of the </a:t>
            </a:r>
            <a:r>
              <a:rPr lang="en-CA" sz="4000" dirty="0">
                <a:solidFill>
                  <a:schemeClr val="bg1"/>
                </a:solidFill>
                <a:latin typeface="Comic Sans MS" pitchFamily="66" charset="0"/>
                <a:hlinkClick r:id="rId2" action="ppaction://hlinkfile" tooltip="American Old West"/>
              </a:rPr>
              <a:t>Wild West</a:t>
            </a:r>
            <a:r>
              <a:rPr lang="en-CA" sz="4000" dirty="0">
                <a:solidFill>
                  <a:schemeClr val="bg1"/>
                </a:solidFill>
                <a:latin typeface="Comic Sans MS" pitchFamily="66" charset="0"/>
              </a:rPr>
              <a:t> after his death. Some recent scholars place him in the context of regional insurgencies of ex-</a:t>
            </a:r>
            <a:r>
              <a:rPr lang="en-CA" sz="4000" dirty="0">
                <a:solidFill>
                  <a:schemeClr val="bg1"/>
                </a:solidFill>
                <a:latin typeface="Comic Sans MS" pitchFamily="66" charset="0"/>
                <a:hlinkClick r:id="rId10" action="ppaction://hlinkfile" tooltip="Confederate States of America"/>
              </a:rPr>
              <a:t>Confederates</a:t>
            </a:r>
            <a:r>
              <a:rPr lang="en-CA" sz="4000" dirty="0">
                <a:solidFill>
                  <a:schemeClr val="bg1"/>
                </a:solidFill>
                <a:latin typeface="Comic Sans MS" pitchFamily="66" charset="0"/>
              </a:rPr>
              <a:t> following the </a:t>
            </a:r>
            <a:r>
              <a:rPr lang="en-CA" sz="4000" dirty="0">
                <a:solidFill>
                  <a:schemeClr val="bg1"/>
                </a:solidFill>
                <a:latin typeface="Comic Sans MS" pitchFamily="66" charset="0"/>
                <a:hlinkClick r:id="rId11" action="ppaction://hlinkfile" tooltip="American Civil War"/>
              </a:rPr>
              <a:t>American Civil War</a:t>
            </a:r>
            <a:r>
              <a:rPr lang="en-CA" sz="4000" dirty="0">
                <a:solidFill>
                  <a:schemeClr val="bg1"/>
                </a:solidFill>
                <a:latin typeface="Comic Sans MS" pitchFamily="66" charset="0"/>
              </a:rPr>
              <a:t> rather than a manifestation of </a:t>
            </a:r>
            <a:r>
              <a:rPr lang="en-CA" sz="4000" dirty="0">
                <a:solidFill>
                  <a:schemeClr val="bg1"/>
                </a:solidFill>
                <a:latin typeface="Comic Sans MS" pitchFamily="66" charset="0"/>
                <a:hlinkClick r:id="rId12" action="ppaction://hlinkfile" tooltip="Frontier"/>
              </a:rPr>
              <a:t>frontier</a:t>
            </a:r>
            <a:r>
              <a:rPr lang="en-CA" sz="4000" dirty="0">
                <a:solidFill>
                  <a:schemeClr val="bg1"/>
                </a:solidFill>
                <a:latin typeface="Comic Sans MS" pitchFamily="66" charset="0"/>
              </a:rPr>
              <a:t> lawlessness or alleged </a:t>
            </a:r>
            <a:r>
              <a:rPr lang="en-CA" sz="4000" dirty="0">
                <a:solidFill>
                  <a:schemeClr val="bg1"/>
                </a:solidFill>
                <a:latin typeface="Comic Sans MS" pitchFamily="66" charset="0"/>
                <a:hlinkClick r:id="rId13" action="ppaction://hlinkfile" tooltip="Economic justice"/>
              </a:rPr>
              <a:t>economic justice</a:t>
            </a:r>
            <a:r>
              <a:rPr lang="en-CA" sz="4000" dirty="0">
                <a:solidFill>
                  <a:schemeClr val="bg1"/>
                </a:solidFill>
                <a:latin typeface="Comic Sans MS" pitchFamily="66" charset="0"/>
              </a:rPr>
              <a:t>.</a:t>
            </a:r>
            <a:r>
              <a:rPr lang="en-CA" sz="4000" baseline="30000" dirty="0">
                <a:solidFill>
                  <a:schemeClr val="bg1"/>
                </a:solidFill>
                <a:latin typeface="Comic Sans MS" pitchFamily="66" charset="0"/>
                <a:hlinkClick r:id="" action="ppaction://hlinkfile"/>
              </a:rPr>
              <a:t>[1]</a:t>
            </a:r>
            <a:endParaRPr lang="en-CA" sz="4000" dirty="0">
              <a:solidFill>
                <a:schemeClr val="bg1"/>
              </a:solidFill>
              <a:latin typeface="Comic Sans MS" pitchFamily="66" charset="0"/>
            </a:endParaRPr>
          </a:p>
          <a:p>
            <a:r>
              <a:rPr lang="en-CA" sz="4000" dirty="0">
                <a:solidFill>
                  <a:schemeClr val="bg1"/>
                </a:solidFill>
                <a:latin typeface="Comic Sans MS" pitchFamily="66" charset="0"/>
              </a:rPr>
              <a:t>Jesse and his brother </a:t>
            </a:r>
            <a:r>
              <a:rPr lang="en-CA" sz="4000" dirty="0">
                <a:solidFill>
                  <a:schemeClr val="bg1"/>
                </a:solidFill>
                <a:latin typeface="Comic Sans MS" pitchFamily="66" charset="0"/>
                <a:hlinkClick r:id="rId14" action="ppaction://hlinkfile" tooltip="Frank James"/>
              </a:rPr>
              <a:t>Frank James</a:t>
            </a:r>
            <a:r>
              <a:rPr lang="en-CA" sz="4000" dirty="0">
                <a:solidFill>
                  <a:schemeClr val="bg1"/>
                </a:solidFill>
                <a:latin typeface="Comic Sans MS" pitchFamily="66" charset="0"/>
              </a:rPr>
              <a:t> were Confederate </a:t>
            </a:r>
            <a:r>
              <a:rPr lang="en-CA" sz="4000" dirty="0">
                <a:solidFill>
                  <a:schemeClr val="bg1"/>
                </a:solidFill>
                <a:latin typeface="Comic Sans MS" pitchFamily="66" charset="0"/>
                <a:hlinkClick r:id="rId15" action="ppaction://hlinkfile" tooltip="Guerrillas"/>
              </a:rPr>
              <a:t>guerrillas</a:t>
            </a:r>
            <a:r>
              <a:rPr lang="en-CA" sz="4000" dirty="0">
                <a:solidFill>
                  <a:schemeClr val="bg1"/>
                </a:solidFill>
                <a:latin typeface="Comic Sans MS" pitchFamily="66" charset="0"/>
              </a:rPr>
              <a:t> during the Civil War. They were accused of participating in atrocities committed against </a:t>
            </a:r>
            <a:r>
              <a:rPr lang="en-CA" sz="4000" dirty="0">
                <a:solidFill>
                  <a:schemeClr val="bg1"/>
                </a:solidFill>
                <a:latin typeface="Comic Sans MS" pitchFamily="66" charset="0"/>
                <a:hlinkClick r:id="rId16" action="ppaction://hlinkfile" tooltip="Union soldier"/>
              </a:rPr>
              <a:t>Union soldiers</a:t>
            </a:r>
            <a:r>
              <a:rPr lang="en-CA" sz="4000" dirty="0">
                <a:solidFill>
                  <a:schemeClr val="bg1"/>
                </a:solidFill>
                <a:latin typeface="Comic Sans MS" pitchFamily="66" charset="0"/>
              </a:rPr>
              <a:t>. After the war, as members of one </a:t>
            </a:r>
            <a:r>
              <a:rPr lang="en-CA" sz="4000" dirty="0">
                <a:solidFill>
                  <a:schemeClr val="bg1"/>
                </a:solidFill>
                <a:latin typeface="Comic Sans MS" pitchFamily="66" charset="0"/>
                <a:hlinkClick r:id="rId17" action="ppaction://hlinkfile" tooltip="List of Old West gangs"/>
              </a:rPr>
              <a:t>gang</a:t>
            </a:r>
            <a:r>
              <a:rPr lang="en-CA" sz="4000" dirty="0">
                <a:solidFill>
                  <a:schemeClr val="bg1"/>
                </a:solidFill>
                <a:latin typeface="Comic Sans MS" pitchFamily="66" charset="0"/>
              </a:rPr>
              <a:t> or another, they robbed banks, </a:t>
            </a:r>
            <a:r>
              <a:rPr lang="en-CA" sz="4000" dirty="0">
                <a:solidFill>
                  <a:schemeClr val="bg1"/>
                </a:solidFill>
                <a:latin typeface="Comic Sans MS" pitchFamily="66" charset="0"/>
                <a:hlinkClick r:id="rId18" action="ppaction://hlinkfile" tooltip="Stagecoaches"/>
              </a:rPr>
              <a:t>stagecoaches</a:t>
            </a:r>
            <a:r>
              <a:rPr lang="en-CA" sz="4000" dirty="0">
                <a:solidFill>
                  <a:schemeClr val="bg1"/>
                </a:solidFill>
                <a:latin typeface="Comic Sans MS" pitchFamily="66" charset="0"/>
              </a:rPr>
              <a:t> and trains. Despite popular portrayals of James as a kind of </a:t>
            </a:r>
            <a:r>
              <a:rPr lang="en-CA" sz="4000" dirty="0">
                <a:solidFill>
                  <a:schemeClr val="bg1"/>
                </a:solidFill>
                <a:latin typeface="Comic Sans MS" pitchFamily="66" charset="0"/>
                <a:hlinkClick r:id="rId19" action="ppaction://hlinkfile" tooltip="Robin Hood"/>
              </a:rPr>
              <a:t>Robin Hood</a:t>
            </a:r>
            <a:r>
              <a:rPr lang="en-CA" sz="4000" dirty="0">
                <a:solidFill>
                  <a:schemeClr val="bg1"/>
                </a:solidFill>
                <a:latin typeface="Comic Sans MS" pitchFamily="66" charset="0"/>
              </a:rPr>
              <a:t>, robbing from the rich and giving to the poor, there is no evidence that he and his gang used their robbery gains for anyone but themselves.</a:t>
            </a:r>
            <a:r>
              <a:rPr lang="en-CA" sz="4000" baseline="30000" dirty="0">
                <a:solidFill>
                  <a:schemeClr val="bg1"/>
                </a:solidFill>
                <a:latin typeface="Comic Sans MS" pitchFamily="66" charset="0"/>
                <a:hlinkClick r:id="" action="ppaction://hlinkfile"/>
              </a:rPr>
              <a:t>[2]</a:t>
            </a:r>
            <a:endParaRPr lang="en-CA" sz="4000" dirty="0">
              <a:solidFill>
                <a:schemeClr val="bg1"/>
              </a:solidFill>
              <a:latin typeface="Comic Sans MS" pitchFamily="66" charset="0"/>
            </a:endParaRPr>
          </a:p>
          <a:p>
            <a:r>
              <a:rPr lang="en-CA" sz="4000" dirty="0">
                <a:solidFill>
                  <a:schemeClr val="bg1"/>
                </a:solidFill>
                <a:latin typeface="Comic Sans MS" pitchFamily="66" charset="0"/>
              </a:rPr>
              <a:t>The James brothers were most active with their gang from about 1866 until 1876, when their attempted robbery of a bank in </a:t>
            </a:r>
            <a:r>
              <a:rPr lang="en-CA" sz="4000" dirty="0">
                <a:solidFill>
                  <a:schemeClr val="bg1"/>
                </a:solidFill>
                <a:latin typeface="Comic Sans MS" pitchFamily="66" charset="0"/>
                <a:hlinkClick r:id="rId20" action="ppaction://hlinkfile" tooltip="Northfield, Minnesota"/>
              </a:rPr>
              <a:t>Northfield, Minnesota</a:t>
            </a:r>
            <a:r>
              <a:rPr lang="en-CA" sz="4000" dirty="0">
                <a:solidFill>
                  <a:schemeClr val="bg1"/>
                </a:solidFill>
                <a:latin typeface="Comic Sans MS" pitchFamily="66" charset="0"/>
              </a:rPr>
              <a:t>, resulted in the capture or deaths of several members. They continued in crime for several years, recruiting new members, but were under increasing pressure from law enforcement. On April 3, 1882, Jesse James was killed by </a:t>
            </a:r>
            <a:r>
              <a:rPr lang="en-CA" sz="4000" dirty="0">
                <a:solidFill>
                  <a:schemeClr val="bg1"/>
                </a:solidFill>
                <a:latin typeface="Comic Sans MS" pitchFamily="66" charset="0"/>
                <a:hlinkClick r:id="rId21" action="ppaction://hlinkfile" tooltip="Robert Ford (outlaw)"/>
              </a:rPr>
              <a:t>Robert Ford</a:t>
            </a:r>
            <a:r>
              <a:rPr lang="en-CA" sz="4000" dirty="0">
                <a:solidFill>
                  <a:schemeClr val="bg1"/>
                </a:solidFill>
                <a:latin typeface="Comic Sans MS" pitchFamily="66" charset="0"/>
              </a:rPr>
              <a:t>, who was a member of the gang living in the James house and who was hoping to collect a state reward on James' head</a:t>
            </a:r>
          </a:p>
          <a:p>
            <a:endParaRPr lang="en-CA" dirty="0"/>
          </a:p>
        </p:txBody>
      </p:sp>
      <p:pic>
        <p:nvPicPr>
          <p:cNvPr id="1026" name="Picture 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04248" y="1988840"/>
            <a:ext cx="2095500" cy="288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62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latin typeface="Algerian" pitchFamily="82" charset="0"/>
              </a:rPr>
              <a:t>Butch Cassidy</a:t>
            </a:r>
            <a:endParaRPr lang="en-CA" dirty="0">
              <a:solidFill>
                <a:schemeClr val="bg1"/>
              </a:solidFill>
              <a:latin typeface="Algerian" pitchFamily="82" charset="0"/>
            </a:endParaRPr>
          </a:p>
        </p:txBody>
      </p:sp>
      <p:sp>
        <p:nvSpPr>
          <p:cNvPr id="3" name="Content Placeholder 2"/>
          <p:cNvSpPr>
            <a:spLocks noGrp="1"/>
          </p:cNvSpPr>
          <p:nvPr>
            <p:ph idx="1"/>
          </p:nvPr>
        </p:nvSpPr>
        <p:spPr>
          <a:xfrm>
            <a:off x="457200" y="1484784"/>
            <a:ext cx="5698976" cy="4525963"/>
          </a:xfrm>
        </p:spPr>
        <p:txBody>
          <a:bodyPr>
            <a:normAutofit fontScale="70000" lnSpcReduction="20000"/>
          </a:bodyPr>
          <a:lstStyle/>
          <a:p>
            <a:r>
              <a:rPr lang="en-CA" b="1" dirty="0">
                <a:solidFill>
                  <a:schemeClr val="bg1"/>
                </a:solidFill>
              </a:rPr>
              <a:t>Robert </a:t>
            </a:r>
            <a:r>
              <a:rPr lang="en-CA" b="1" dirty="0" err="1">
                <a:solidFill>
                  <a:schemeClr val="bg1"/>
                </a:solidFill>
              </a:rPr>
              <a:t>LeRoy</a:t>
            </a:r>
            <a:r>
              <a:rPr lang="en-CA" b="1" dirty="0">
                <a:solidFill>
                  <a:schemeClr val="bg1"/>
                </a:solidFill>
              </a:rPr>
              <a:t> Parker</a:t>
            </a:r>
            <a:r>
              <a:rPr lang="en-CA" dirty="0">
                <a:solidFill>
                  <a:schemeClr val="bg1"/>
                </a:solidFill>
              </a:rPr>
              <a:t> (April 13, 1866 – November 3, 1908), better known as </a:t>
            </a:r>
            <a:r>
              <a:rPr lang="en-CA" b="1" dirty="0">
                <a:solidFill>
                  <a:schemeClr val="bg1"/>
                </a:solidFill>
              </a:rPr>
              <a:t>Butch Cassidy</a:t>
            </a:r>
            <a:r>
              <a:rPr lang="en-CA" dirty="0">
                <a:solidFill>
                  <a:schemeClr val="bg1"/>
                </a:solidFill>
              </a:rPr>
              <a:t>,</a:t>
            </a:r>
            <a:r>
              <a:rPr lang="en-CA" baseline="30000" dirty="0">
                <a:solidFill>
                  <a:schemeClr val="bg1"/>
                </a:solidFill>
                <a:hlinkClick r:id="" action="ppaction://hlinkfile"/>
              </a:rPr>
              <a:t>[1]</a:t>
            </a:r>
            <a:r>
              <a:rPr lang="en-CA" dirty="0">
                <a:solidFill>
                  <a:schemeClr val="bg1"/>
                </a:solidFill>
              </a:rPr>
              <a:t> was a notorious </a:t>
            </a:r>
            <a:r>
              <a:rPr lang="en-CA" dirty="0">
                <a:solidFill>
                  <a:schemeClr val="bg1"/>
                </a:solidFill>
                <a:hlinkClick r:id="rId2" action="ppaction://hlinkfile" tooltip="United States"/>
              </a:rPr>
              <a:t>American</a:t>
            </a:r>
            <a:r>
              <a:rPr lang="en-CA" dirty="0">
                <a:solidFill>
                  <a:schemeClr val="bg1"/>
                </a:solidFill>
              </a:rPr>
              <a:t> </a:t>
            </a:r>
            <a:r>
              <a:rPr lang="en-CA" dirty="0">
                <a:solidFill>
                  <a:schemeClr val="bg1"/>
                </a:solidFill>
                <a:hlinkClick r:id="rId3" action="ppaction://hlinkfile" tooltip="Train robbery"/>
              </a:rPr>
              <a:t>train robber</a:t>
            </a:r>
            <a:r>
              <a:rPr lang="en-CA" dirty="0">
                <a:solidFill>
                  <a:schemeClr val="bg1"/>
                </a:solidFill>
              </a:rPr>
              <a:t>, </a:t>
            </a:r>
            <a:r>
              <a:rPr lang="en-CA" dirty="0">
                <a:solidFill>
                  <a:schemeClr val="bg1"/>
                </a:solidFill>
                <a:hlinkClick r:id="rId4" action="ppaction://hlinkfile" tooltip="Bank robber"/>
              </a:rPr>
              <a:t>bank robber</a:t>
            </a:r>
            <a:r>
              <a:rPr lang="en-CA" dirty="0">
                <a:solidFill>
                  <a:schemeClr val="bg1"/>
                </a:solidFill>
              </a:rPr>
              <a:t>, and leader of the </a:t>
            </a:r>
            <a:r>
              <a:rPr lang="en-CA" dirty="0">
                <a:solidFill>
                  <a:schemeClr val="bg1"/>
                </a:solidFill>
                <a:hlinkClick r:id="rId5" action="ppaction://hlinkfile" tooltip="Butch Cassidy's Wild Bunch"/>
              </a:rPr>
              <a:t>Wild Bunch Gang</a:t>
            </a:r>
            <a:r>
              <a:rPr lang="en-CA" dirty="0">
                <a:solidFill>
                  <a:schemeClr val="bg1"/>
                </a:solidFill>
              </a:rPr>
              <a:t> in the </a:t>
            </a:r>
            <a:r>
              <a:rPr lang="en-CA" dirty="0">
                <a:solidFill>
                  <a:schemeClr val="bg1"/>
                </a:solidFill>
                <a:hlinkClick r:id="rId6" action="ppaction://hlinkfile" tooltip="American Old West"/>
              </a:rPr>
              <a:t>American Old West</a:t>
            </a:r>
            <a:r>
              <a:rPr lang="en-CA" dirty="0">
                <a:solidFill>
                  <a:schemeClr val="bg1"/>
                </a:solidFill>
              </a:rPr>
              <a:t>. After pursuing a career in crime for several years in the United States, the pressures of being pursued, notably by the </a:t>
            </a:r>
            <a:r>
              <a:rPr lang="en-CA" dirty="0">
                <a:solidFill>
                  <a:schemeClr val="bg1"/>
                </a:solidFill>
                <a:hlinkClick r:id="rId7" action="ppaction://hlinkfile" tooltip="Pinkerton Detective Agency"/>
              </a:rPr>
              <a:t>Pinkerton Detective Agency</a:t>
            </a:r>
            <a:r>
              <a:rPr lang="en-CA" dirty="0">
                <a:solidFill>
                  <a:schemeClr val="bg1"/>
                </a:solidFill>
              </a:rPr>
              <a:t>, forced him to flee with an accomplice, Harry Alonzo </a:t>
            </a:r>
            <a:r>
              <a:rPr lang="en-CA" dirty="0" err="1">
                <a:solidFill>
                  <a:schemeClr val="bg1"/>
                </a:solidFill>
              </a:rPr>
              <a:t>Longabaugh</a:t>
            </a:r>
            <a:r>
              <a:rPr lang="en-CA" dirty="0">
                <a:solidFill>
                  <a:schemeClr val="bg1"/>
                </a:solidFill>
              </a:rPr>
              <a:t>, known as the </a:t>
            </a:r>
            <a:r>
              <a:rPr lang="en-CA" dirty="0">
                <a:solidFill>
                  <a:schemeClr val="bg1"/>
                </a:solidFill>
                <a:hlinkClick r:id="rId8" action="ppaction://hlinkfile" tooltip="Sundance Kid"/>
              </a:rPr>
              <a:t>Sundance Kid</a:t>
            </a:r>
            <a:r>
              <a:rPr lang="en-CA" dirty="0">
                <a:solidFill>
                  <a:schemeClr val="bg1"/>
                </a:solidFill>
              </a:rPr>
              <a:t>, and </a:t>
            </a:r>
            <a:r>
              <a:rPr lang="en-CA" dirty="0" err="1">
                <a:solidFill>
                  <a:schemeClr val="bg1"/>
                </a:solidFill>
              </a:rPr>
              <a:t>Longabaugh's</a:t>
            </a:r>
            <a:r>
              <a:rPr lang="en-CA" dirty="0">
                <a:solidFill>
                  <a:schemeClr val="bg1"/>
                </a:solidFill>
              </a:rPr>
              <a:t> girlfriend, </a:t>
            </a:r>
            <a:r>
              <a:rPr lang="en-CA" dirty="0">
                <a:solidFill>
                  <a:schemeClr val="bg1"/>
                </a:solidFill>
                <a:hlinkClick r:id="rId9" action="ppaction://hlinkfile" tooltip="Etta Place"/>
              </a:rPr>
              <a:t>Etta Place</a:t>
            </a:r>
            <a:r>
              <a:rPr lang="en-CA" dirty="0">
                <a:solidFill>
                  <a:schemeClr val="bg1"/>
                </a:solidFill>
              </a:rPr>
              <a:t>, first to </a:t>
            </a:r>
            <a:r>
              <a:rPr lang="en-CA" dirty="0">
                <a:solidFill>
                  <a:schemeClr val="bg1"/>
                </a:solidFill>
                <a:hlinkClick r:id="rId10" action="ppaction://hlinkfile" tooltip="Argentina"/>
              </a:rPr>
              <a:t>Argentina</a:t>
            </a:r>
            <a:r>
              <a:rPr lang="en-CA" dirty="0">
                <a:solidFill>
                  <a:schemeClr val="bg1"/>
                </a:solidFill>
              </a:rPr>
              <a:t> and then to </a:t>
            </a:r>
            <a:r>
              <a:rPr lang="en-CA" dirty="0">
                <a:solidFill>
                  <a:schemeClr val="bg1"/>
                </a:solidFill>
                <a:hlinkClick r:id="rId11" action="ppaction://hlinkfile" tooltip="Bolivia"/>
              </a:rPr>
              <a:t>Bolivia</a:t>
            </a:r>
            <a:r>
              <a:rPr lang="en-CA" dirty="0">
                <a:solidFill>
                  <a:schemeClr val="bg1"/>
                </a:solidFill>
              </a:rPr>
              <a:t>, where he and </a:t>
            </a:r>
            <a:r>
              <a:rPr lang="en-CA" dirty="0" err="1">
                <a:solidFill>
                  <a:schemeClr val="bg1"/>
                </a:solidFill>
              </a:rPr>
              <a:t>Longabaugh</a:t>
            </a:r>
            <a:r>
              <a:rPr lang="en-CA" dirty="0">
                <a:solidFill>
                  <a:schemeClr val="bg1"/>
                </a:solidFill>
              </a:rPr>
              <a:t> were allegedly killed in a shootout in November 1908.</a:t>
            </a:r>
          </a:p>
        </p:txBody>
      </p:sp>
      <p:pic>
        <p:nvPicPr>
          <p:cNvPr id="205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11842" y="1513196"/>
            <a:ext cx="2580638" cy="37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051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Pretty Boy Floyd</a:t>
            </a:r>
            <a:endParaRPr lang="en-CA" dirty="0">
              <a:solidFill>
                <a:schemeClr val="bg1"/>
              </a:solidFill>
            </a:endParaRPr>
          </a:p>
        </p:txBody>
      </p:sp>
      <p:sp>
        <p:nvSpPr>
          <p:cNvPr id="3" name="Content Placeholder 2"/>
          <p:cNvSpPr>
            <a:spLocks noGrp="1"/>
          </p:cNvSpPr>
          <p:nvPr>
            <p:ph idx="1"/>
          </p:nvPr>
        </p:nvSpPr>
        <p:spPr>
          <a:xfrm>
            <a:off x="457200" y="2215405"/>
            <a:ext cx="8404448" cy="4525963"/>
          </a:xfrm>
        </p:spPr>
        <p:txBody>
          <a:bodyPr>
            <a:normAutofit fontScale="92500" lnSpcReduction="10000"/>
          </a:bodyPr>
          <a:lstStyle/>
          <a:p>
            <a:r>
              <a:rPr lang="en-CA" b="1" dirty="0">
                <a:solidFill>
                  <a:schemeClr val="bg1"/>
                </a:solidFill>
              </a:rPr>
              <a:t>Charles Arthur</a:t>
            </a:r>
            <a:r>
              <a:rPr lang="en-CA" dirty="0">
                <a:solidFill>
                  <a:schemeClr val="bg1"/>
                </a:solidFill>
              </a:rPr>
              <a:t> "</a:t>
            </a:r>
            <a:r>
              <a:rPr lang="en-CA" b="1" dirty="0">
                <a:solidFill>
                  <a:schemeClr val="bg1"/>
                </a:solidFill>
              </a:rPr>
              <a:t>Pretty Boy</a:t>
            </a:r>
            <a:r>
              <a:rPr lang="en-CA" dirty="0">
                <a:solidFill>
                  <a:schemeClr val="bg1"/>
                </a:solidFill>
              </a:rPr>
              <a:t>" </a:t>
            </a:r>
            <a:r>
              <a:rPr lang="en-CA" b="1" dirty="0">
                <a:solidFill>
                  <a:schemeClr val="bg1"/>
                </a:solidFill>
              </a:rPr>
              <a:t>Floyd</a:t>
            </a:r>
            <a:r>
              <a:rPr lang="en-CA" dirty="0">
                <a:solidFill>
                  <a:schemeClr val="bg1"/>
                </a:solidFill>
              </a:rPr>
              <a:t> (February 3, 1904 – October 22, 1934) was an American </a:t>
            </a:r>
            <a:r>
              <a:rPr lang="en-CA" dirty="0">
                <a:solidFill>
                  <a:schemeClr val="bg1"/>
                </a:solidFill>
                <a:hlinkClick r:id="rId2" action="ppaction://hlinkfile" tooltip="Bank robbery"/>
              </a:rPr>
              <a:t>bank robber</a:t>
            </a:r>
            <a:r>
              <a:rPr lang="en-CA" dirty="0">
                <a:solidFill>
                  <a:schemeClr val="bg1"/>
                </a:solidFill>
              </a:rPr>
              <a:t>. He operated in the Midwest and </a:t>
            </a:r>
            <a:r>
              <a:rPr lang="en-CA" dirty="0">
                <a:solidFill>
                  <a:schemeClr val="bg1"/>
                </a:solidFill>
                <a:hlinkClick r:id="rId3" action="ppaction://hlinkfile" tooltip="West South Central States"/>
              </a:rPr>
              <a:t>West South Central States</a:t>
            </a:r>
            <a:r>
              <a:rPr lang="en-CA" dirty="0">
                <a:solidFill>
                  <a:schemeClr val="bg1"/>
                </a:solidFill>
              </a:rPr>
              <a:t>, and his criminal exploits gained heavy press coverage in the 1930s. Like most other prominent outlaws of that era, he was killed by policemen. He remains a familiar figure in American popular culture, sometimes seen as notorious, but at other times viewed as a tragic figure, partly a victim of hard </a:t>
            </a:r>
            <a:r>
              <a:rPr lang="en-CA" dirty="0" smtClean="0">
                <a:solidFill>
                  <a:schemeClr val="bg1"/>
                </a:solidFill>
              </a:rPr>
              <a:t>times</a:t>
            </a:r>
            <a:endParaRPr lang="en-CA" dirty="0">
              <a:solidFill>
                <a:schemeClr val="bg1"/>
              </a:solidFill>
            </a:endParaRPr>
          </a:p>
        </p:txBody>
      </p:sp>
      <p:pic>
        <p:nvPicPr>
          <p:cNvPr id="3078" name="Picture 6" descr="http://upload.wikimedia.org/wikipedia/commons/b/bb/PrettyBoyFloyd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65931"/>
            <a:ext cx="2057400"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502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Bonnie and Clyde</a:t>
            </a:r>
            <a:endParaRPr lang="en-CA"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CA" b="1" dirty="0">
                <a:solidFill>
                  <a:schemeClr val="bg1"/>
                </a:solidFill>
              </a:rPr>
              <a:t>Bonnie Elizabeth Parker</a:t>
            </a:r>
            <a:r>
              <a:rPr lang="en-CA" dirty="0">
                <a:solidFill>
                  <a:schemeClr val="bg1"/>
                </a:solidFill>
              </a:rPr>
              <a:t> (October 1, 1910 – May 23, 1934) and </a:t>
            </a:r>
            <a:r>
              <a:rPr lang="en-CA" b="1" dirty="0">
                <a:solidFill>
                  <a:schemeClr val="bg1"/>
                </a:solidFill>
              </a:rPr>
              <a:t>Clyde Chestnut Barrow</a:t>
            </a:r>
            <a:r>
              <a:rPr lang="en-CA" dirty="0">
                <a:solidFill>
                  <a:schemeClr val="bg1"/>
                </a:solidFill>
              </a:rPr>
              <a:t> (March 24, 1909 – May 23, 1934) were well-known outlaws, robbers, and criminals who traveled the Central United States with their gang during the </a:t>
            </a:r>
            <a:r>
              <a:rPr lang="en-CA" dirty="0">
                <a:solidFill>
                  <a:schemeClr val="bg1"/>
                </a:solidFill>
                <a:hlinkClick r:id="rId2" action="ppaction://hlinkfile" tooltip="Great Depression"/>
              </a:rPr>
              <a:t>Great Depression</a:t>
            </a:r>
            <a:r>
              <a:rPr lang="en-CA" dirty="0">
                <a:solidFill>
                  <a:schemeClr val="bg1"/>
                </a:solidFill>
              </a:rPr>
              <a:t>. Their gang was known as the "Barrow Gang" which included Bonnie and Clyde, and at times Buck Barrow, Blanche Barrow, Raymond Hamilton, W.D. Jones, Joe Palmer, Ralph </a:t>
            </a:r>
            <a:r>
              <a:rPr lang="en-CA" dirty="0" err="1">
                <a:solidFill>
                  <a:schemeClr val="bg1"/>
                </a:solidFill>
              </a:rPr>
              <a:t>Fults</a:t>
            </a:r>
            <a:r>
              <a:rPr lang="en-CA" dirty="0">
                <a:solidFill>
                  <a:schemeClr val="bg1"/>
                </a:solidFill>
              </a:rPr>
              <a:t>, and Henry </a:t>
            </a:r>
            <a:r>
              <a:rPr lang="en-CA" dirty="0" err="1">
                <a:solidFill>
                  <a:schemeClr val="bg1"/>
                </a:solidFill>
              </a:rPr>
              <a:t>Methvin</a:t>
            </a:r>
            <a:r>
              <a:rPr lang="en-CA" dirty="0">
                <a:solidFill>
                  <a:schemeClr val="bg1"/>
                </a:solidFill>
              </a:rPr>
              <a:t>. Their exploits captured the attention of the American public during the "</a:t>
            </a:r>
            <a:r>
              <a:rPr lang="en-CA" dirty="0">
                <a:solidFill>
                  <a:schemeClr val="bg1"/>
                </a:solidFill>
                <a:hlinkClick r:id="rId3" action="ppaction://hlinkfile" tooltip="Public enemy"/>
              </a:rPr>
              <a:t>public enemy era</a:t>
            </a:r>
            <a:r>
              <a:rPr lang="en-CA" dirty="0">
                <a:solidFill>
                  <a:schemeClr val="bg1"/>
                </a:solidFill>
              </a:rPr>
              <a:t>" between 1931 and 1934. Though known today for his dozen-or-so bank robberies, Barrow in fact preferred to rob small stores or rural gas stations. The gang is believed to have killed at least nine police officers and committed several civilian murders. The couple themselves were eventually ambushed and killed in Louisiana by law officers. Their reputation was cemented in American pop folklore by </a:t>
            </a:r>
            <a:r>
              <a:rPr lang="en-CA" dirty="0">
                <a:solidFill>
                  <a:schemeClr val="bg1"/>
                </a:solidFill>
                <a:hlinkClick r:id="rId4" action="ppaction://hlinkfile" tooltip="Arthur Penn"/>
              </a:rPr>
              <a:t>Arthur Penn's</a:t>
            </a:r>
            <a:r>
              <a:rPr lang="en-CA" dirty="0">
                <a:solidFill>
                  <a:schemeClr val="bg1"/>
                </a:solidFill>
              </a:rPr>
              <a:t> 1967 film </a:t>
            </a:r>
            <a:r>
              <a:rPr lang="en-CA" i="1" dirty="0">
                <a:solidFill>
                  <a:schemeClr val="bg1"/>
                </a:solidFill>
                <a:hlinkClick r:id="rId5" action="ppaction://hlinkfile" tooltip="Bonnie and Clyde (film)"/>
              </a:rPr>
              <a:t>Bonnie and Clyde</a:t>
            </a:r>
            <a:r>
              <a:rPr lang="en-CA" dirty="0">
                <a:solidFill>
                  <a:schemeClr val="bg1"/>
                </a:solidFill>
              </a:rPr>
              <a:t>.</a:t>
            </a:r>
            <a:r>
              <a:rPr lang="en-CA" baseline="30000" dirty="0">
                <a:solidFill>
                  <a:schemeClr val="bg1"/>
                </a:solidFill>
                <a:hlinkClick r:id="" action="ppaction://hlinkfile"/>
              </a:rPr>
              <a:t>[1]</a:t>
            </a:r>
            <a:endParaRPr lang="en-CA" dirty="0">
              <a:solidFill>
                <a:schemeClr val="bg1"/>
              </a:solidFill>
            </a:endParaRPr>
          </a:p>
        </p:txBody>
      </p:sp>
    </p:spTree>
    <p:extLst>
      <p:ext uri="{BB962C8B-B14F-4D97-AF65-F5344CB8AC3E}">
        <p14:creationId xmlns:p14="http://schemas.microsoft.com/office/powerpoint/2010/main" val="3961332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Louis Riel</a:t>
            </a:r>
            <a:endParaRPr lang="en-CA" dirty="0">
              <a:solidFill>
                <a:schemeClr val="bg1"/>
              </a:solidFill>
            </a:endParaRPr>
          </a:p>
        </p:txBody>
      </p:sp>
      <p:sp>
        <p:nvSpPr>
          <p:cNvPr id="3" name="Content Placeholder 2"/>
          <p:cNvSpPr>
            <a:spLocks noGrp="1"/>
          </p:cNvSpPr>
          <p:nvPr>
            <p:ph idx="1"/>
          </p:nvPr>
        </p:nvSpPr>
        <p:spPr>
          <a:xfrm>
            <a:off x="251520" y="1600200"/>
            <a:ext cx="5211847" cy="4525963"/>
          </a:xfrm>
        </p:spPr>
        <p:txBody>
          <a:bodyPr>
            <a:normAutofit fontScale="70000" lnSpcReduction="20000"/>
          </a:bodyPr>
          <a:lstStyle/>
          <a:p>
            <a:r>
              <a:rPr lang="en-CA" dirty="0">
                <a:solidFill>
                  <a:schemeClr val="bg1"/>
                </a:solidFill>
              </a:rPr>
              <a:t>On today's date 125 years ago -- November 16, 1885 -- Louis Riel was hanged in Regina, Saskatchewan after being convicted of treason. On behalf of his dispossessed and beleaguered Métis people, he led the unsuccessful North-West Rebellion against the Canadian government. Most English Canadians supported his execution and most French Canadians opposed it. His death continues to be controversial in Canada, even after all these years</a:t>
            </a:r>
            <a:r>
              <a:rPr lang="en-CA" dirty="0" smtClean="0">
                <a:solidFill>
                  <a:schemeClr val="bg1"/>
                </a:solidFill>
              </a:rPr>
              <a:t>.</a:t>
            </a:r>
          </a:p>
          <a:p>
            <a:r>
              <a:rPr lang="en-CA" smtClean="0">
                <a:solidFill>
                  <a:schemeClr val="bg1"/>
                </a:solidFill>
              </a:rPr>
              <a:t>Posted Nov </a:t>
            </a:r>
            <a:r>
              <a:rPr lang="en-CA" dirty="0" smtClean="0">
                <a:solidFill>
                  <a:schemeClr val="bg1"/>
                </a:solidFill>
              </a:rPr>
              <a:t>16, 2010</a:t>
            </a:r>
            <a:endParaRPr lang="en-CA" dirty="0">
              <a:solidFill>
                <a:schemeClr val="bg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3367" y="1152872"/>
            <a:ext cx="367665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8321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50000"/>
                  </a:schemeClr>
                </a:solidFill>
                <a:latin typeface="Comic Sans MS" pitchFamily="66" charset="0"/>
              </a:rPr>
              <a:t>Definition of  folk hero</a:t>
            </a:r>
            <a:endParaRPr lang="en-CA" b="1" dirty="0">
              <a:solidFill>
                <a:schemeClr val="bg2">
                  <a:lumMod val="50000"/>
                </a:schemeClr>
              </a:solidFill>
              <a:latin typeface="Comic Sans MS" pitchFamily="66" charset="0"/>
            </a:endParaRPr>
          </a:p>
        </p:txBody>
      </p:sp>
      <p:sp>
        <p:nvSpPr>
          <p:cNvPr id="3" name="Content Placeholder 2"/>
          <p:cNvSpPr>
            <a:spLocks noGrp="1"/>
          </p:cNvSpPr>
          <p:nvPr>
            <p:ph idx="1"/>
          </p:nvPr>
        </p:nvSpPr>
        <p:spPr/>
        <p:txBody>
          <a:bodyPr>
            <a:normAutofit/>
          </a:bodyPr>
          <a:lstStyle/>
          <a:p>
            <a:r>
              <a:rPr lang="en-US" i="1" dirty="0" smtClean="0">
                <a:solidFill>
                  <a:schemeClr val="bg2">
                    <a:lumMod val="50000"/>
                  </a:schemeClr>
                </a:solidFill>
              </a:rPr>
              <a:t>A folk hero is a type of hero who gains this status based on personal achievement or some action which is recognized by others as revolutionary. While most of the characteristics of folk heroes varies from hero to hero, there are a few which are unanimous and crucial to the definition of the folk hero. Otherwise, much of what defines the folk hero has to do with his or her personal feats. </a:t>
            </a:r>
            <a:endParaRPr lang="en-CA" i="1" dirty="0" smtClean="0">
              <a:solidFill>
                <a:schemeClr val="bg2">
                  <a:lumMod val="50000"/>
                </a:schemeClr>
              </a:solidFill>
            </a:endParaRPr>
          </a:p>
          <a:p>
            <a:endParaRPr lang="en-CA" dirty="0"/>
          </a:p>
        </p:txBody>
      </p:sp>
    </p:spTree>
    <p:extLst>
      <p:ext uri="{BB962C8B-B14F-4D97-AF65-F5344CB8AC3E}">
        <p14:creationId xmlns:p14="http://schemas.microsoft.com/office/powerpoint/2010/main" val="130117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3832"/>
            <a:ext cx="8229600" cy="1143000"/>
          </a:xfrm>
        </p:spPr>
        <p:txBody>
          <a:bodyPr>
            <a:normAutofit/>
          </a:bodyPr>
          <a:lstStyle/>
          <a:p>
            <a:r>
              <a:rPr lang="en-US" b="1" dirty="0" smtClean="0">
                <a:solidFill>
                  <a:schemeClr val="bg2">
                    <a:lumMod val="50000"/>
                  </a:schemeClr>
                </a:solidFill>
                <a:latin typeface="Comic Sans MS" pitchFamily="66" charset="0"/>
              </a:rPr>
              <a:t>Before reading</a:t>
            </a:r>
            <a:endParaRPr lang="en-CA" dirty="0">
              <a:solidFill>
                <a:schemeClr val="bg2">
                  <a:lumMod val="50000"/>
                </a:schemeClr>
              </a:solidFill>
              <a:latin typeface="Comic Sans MS" pitchFamily="66" charset="0"/>
            </a:endParaRPr>
          </a:p>
        </p:txBody>
      </p:sp>
      <p:sp>
        <p:nvSpPr>
          <p:cNvPr id="3" name="Content Placeholder 2"/>
          <p:cNvSpPr>
            <a:spLocks noGrp="1"/>
          </p:cNvSpPr>
          <p:nvPr>
            <p:ph idx="1"/>
          </p:nvPr>
        </p:nvSpPr>
        <p:spPr>
          <a:xfrm>
            <a:off x="457200" y="2143397"/>
            <a:ext cx="8229600" cy="4525963"/>
          </a:xfrm>
        </p:spPr>
        <p:txBody>
          <a:bodyPr/>
          <a:lstStyle/>
          <a:p>
            <a:pPr marL="0" indent="0">
              <a:buNone/>
            </a:pPr>
            <a:r>
              <a:rPr lang="en-US" dirty="0"/>
              <a:t>	</a:t>
            </a:r>
            <a:endParaRPr lang="en-CA" sz="2400" dirty="0">
              <a:solidFill>
                <a:schemeClr val="bg2">
                  <a:lumMod val="50000"/>
                </a:schemeClr>
              </a:solidFill>
            </a:endParaRPr>
          </a:p>
          <a:p>
            <a:pPr lvl="1"/>
            <a:r>
              <a:rPr lang="en-US" dirty="0">
                <a:solidFill>
                  <a:schemeClr val="bg2">
                    <a:lumMod val="50000"/>
                  </a:schemeClr>
                </a:solidFill>
                <a:latin typeface="Comic Sans MS" pitchFamily="66" charset="0"/>
              </a:rPr>
              <a:t>  Is there such thing as the perfect crime</a:t>
            </a:r>
            <a:r>
              <a:rPr lang="en-US" dirty="0" smtClean="0">
                <a:solidFill>
                  <a:schemeClr val="bg2">
                    <a:lumMod val="50000"/>
                  </a:schemeClr>
                </a:solidFill>
                <a:latin typeface="Comic Sans MS" pitchFamily="66" charset="0"/>
              </a:rPr>
              <a:t>?</a:t>
            </a:r>
          </a:p>
          <a:p>
            <a:pPr lvl="1"/>
            <a:endParaRPr lang="en-CA" sz="2000" dirty="0">
              <a:solidFill>
                <a:schemeClr val="bg2">
                  <a:lumMod val="50000"/>
                </a:schemeClr>
              </a:solidFill>
              <a:latin typeface="Comic Sans MS" pitchFamily="66" charset="0"/>
            </a:endParaRPr>
          </a:p>
          <a:p>
            <a:pPr lvl="1"/>
            <a:r>
              <a:rPr lang="en-US" dirty="0">
                <a:solidFill>
                  <a:schemeClr val="bg2">
                    <a:lumMod val="50000"/>
                  </a:schemeClr>
                </a:solidFill>
                <a:latin typeface="Comic Sans MS" pitchFamily="66" charset="0"/>
              </a:rPr>
              <a:t> </a:t>
            </a:r>
            <a:r>
              <a:rPr lang="en-US" dirty="0" smtClean="0">
                <a:solidFill>
                  <a:schemeClr val="bg2">
                    <a:lumMod val="50000"/>
                  </a:schemeClr>
                </a:solidFill>
                <a:latin typeface="Comic Sans MS" pitchFamily="66" charset="0"/>
              </a:rPr>
              <a:t>What </a:t>
            </a:r>
            <a:r>
              <a:rPr lang="en-US" dirty="0">
                <a:solidFill>
                  <a:schemeClr val="bg2">
                    <a:lumMod val="50000"/>
                  </a:schemeClr>
                </a:solidFill>
                <a:latin typeface="Comic Sans MS" pitchFamily="66" charset="0"/>
              </a:rPr>
              <a:t>would such a crime entail</a:t>
            </a:r>
            <a:r>
              <a:rPr lang="en-US" dirty="0" smtClean="0">
                <a:solidFill>
                  <a:schemeClr val="bg2">
                    <a:lumMod val="50000"/>
                  </a:schemeClr>
                </a:solidFill>
                <a:latin typeface="Comic Sans MS" pitchFamily="66" charset="0"/>
              </a:rPr>
              <a:t>?</a:t>
            </a:r>
          </a:p>
          <a:p>
            <a:pPr lvl="1"/>
            <a:endParaRPr lang="en-US" sz="2000" dirty="0">
              <a:solidFill>
                <a:schemeClr val="bg2">
                  <a:lumMod val="50000"/>
                </a:schemeClr>
              </a:solidFill>
              <a:latin typeface="Comic Sans MS" pitchFamily="66" charset="0"/>
            </a:endParaRPr>
          </a:p>
          <a:p>
            <a:pPr lvl="1"/>
            <a:endParaRPr lang="en-CA" dirty="0">
              <a:solidFill>
                <a:schemeClr val="bg2">
                  <a:lumMod val="50000"/>
                </a:schemeClr>
              </a:solidFill>
              <a:latin typeface="Comic Sans MS" pitchFamily="66" charset="0"/>
            </a:endParaRPr>
          </a:p>
          <a:p>
            <a:pPr marL="0" indent="0">
              <a:buNone/>
            </a:pPr>
            <a:endParaRPr lang="en-CA" dirty="0"/>
          </a:p>
        </p:txBody>
      </p:sp>
    </p:spTree>
    <p:extLst>
      <p:ext uri="{BB962C8B-B14F-4D97-AF65-F5344CB8AC3E}">
        <p14:creationId xmlns:p14="http://schemas.microsoft.com/office/powerpoint/2010/main" val="1311155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lumMod val="50000"/>
                  </a:schemeClr>
                </a:solidFill>
              </a:rPr>
              <a:t>What Are the Characteristics of a Folk Hero?</a:t>
            </a:r>
            <a:endParaRPr lang="en-CA" dirty="0">
              <a:solidFill>
                <a:schemeClr val="bg2">
                  <a:lumMod val="50000"/>
                </a:schemeClr>
              </a:solidFill>
            </a:endParaRPr>
          </a:p>
        </p:txBody>
      </p:sp>
      <p:sp>
        <p:nvSpPr>
          <p:cNvPr id="3" name="Content Placeholder 2"/>
          <p:cNvSpPr>
            <a:spLocks noGrp="1"/>
          </p:cNvSpPr>
          <p:nvPr>
            <p:ph idx="1"/>
          </p:nvPr>
        </p:nvSpPr>
        <p:spPr>
          <a:xfrm>
            <a:off x="457200" y="2143397"/>
            <a:ext cx="8229600" cy="4525963"/>
          </a:xfrm>
        </p:spPr>
        <p:txBody>
          <a:bodyPr>
            <a:normAutofit/>
          </a:bodyPr>
          <a:lstStyle/>
          <a:p>
            <a:pPr marL="0" indent="0">
              <a:buNone/>
            </a:pPr>
            <a:r>
              <a:rPr lang="en-US" dirty="0" smtClean="0">
                <a:solidFill>
                  <a:schemeClr val="bg2">
                    <a:lumMod val="50000"/>
                  </a:schemeClr>
                </a:solidFill>
              </a:rPr>
              <a:t>By Kathryn Stanley, </a:t>
            </a:r>
            <a:r>
              <a:rPr lang="en-US" dirty="0" err="1" smtClean="0">
                <a:solidFill>
                  <a:schemeClr val="bg2">
                    <a:lumMod val="50000"/>
                  </a:schemeClr>
                </a:solidFill>
              </a:rPr>
              <a:t>eHow</a:t>
            </a:r>
            <a:r>
              <a:rPr lang="en-US" dirty="0" smtClean="0">
                <a:solidFill>
                  <a:schemeClr val="bg2">
                    <a:lumMod val="50000"/>
                  </a:schemeClr>
                </a:solidFill>
              </a:rPr>
              <a:t> Contributor</a:t>
            </a:r>
            <a:endParaRPr lang="en-CA" dirty="0" smtClean="0">
              <a:solidFill>
                <a:schemeClr val="bg2">
                  <a:lumMod val="50000"/>
                </a:schemeClr>
              </a:solidFill>
            </a:endParaRPr>
          </a:p>
          <a:p>
            <a:pPr marL="0" indent="0">
              <a:buNone/>
            </a:pPr>
            <a:r>
              <a:rPr lang="en-CA" dirty="0">
                <a:solidFill>
                  <a:schemeClr val="bg2">
                    <a:lumMod val="50000"/>
                  </a:schemeClr>
                </a:solidFill>
              </a:rPr>
              <a:t>	</a:t>
            </a:r>
            <a:r>
              <a:rPr lang="en-US" sz="2400" dirty="0" smtClean="0">
                <a:solidFill>
                  <a:schemeClr val="bg2">
                    <a:lumMod val="50000"/>
                  </a:schemeClr>
                </a:solidFill>
              </a:rPr>
              <a:t>Kathryn Stanley is a professional writer for various 	websites, covering fashion, science, the environment, 	food and baking, crafts and the arts. She studies 	psychology and creative writing at the University of </a:t>
            </a:r>
          </a:p>
          <a:p>
            <a:pPr marL="0" indent="0">
              <a:buNone/>
            </a:pPr>
            <a:r>
              <a:rPr lang="en-US" sz="2400" dirty="0">
                <a:solidFill>
                  <a:schemeClr val="bg2">
                    <a:lumMod val="50000"/>
                  </a:schemeClr>
                </a:solidFill>
              </a:rPr>
              <a:t>	</a:t>
            </a:r>
            <a:r>
              <a:rPr lang="en-US" sz="2400" dirty="0" smtClean="0">
                <a:solidFill>
                  <a:schemeClr val="bg2">
                    <a:lumMod val="50000"/>
                  </a:schemeClr>
                </a:solidFill>
              </a:rPr>
              <a:t>Maryland at College Park. </a:t>
            </a:r>
            <a:endParaRPr lang="en-CA" sz="2400" dirty="0" smtClean="0">
              <a:solidFill>
                <a:schemeClr val="bg2">
                  <a:lumMod val="50000"/>
                </a:schemeClr>
              </a:solidFill>
            </a:endParaRPr>
          </a:p>
          <a:p>
            <a:endParaRPr lang="en-CA" dirty="0"/>
          </a:p>
        </p:txBody>
      </p:sp>
    </p:spTree>
    <p:extLst>
      <p:ext uri="{BB962C8B-B14F-4D97-AF65-F5344CB8AC3E}">
        <p14:creationId xmlns:p14="http://schemas.microsoft.com/office/powerpoint/2010/main" val="3103506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lvl="0"/>
            <a:r>
              <a:rPr lang="en-US" b="1" dirty="0">
                <a:solidFill>
                  <a:schemeClr val="bg2">
                    <a:lumMod val="50000"/>
                  </a:schemeClr>
                </a:solidFill>
              </a:rPr>
              <a:t>Widespread Society Recognition</a:t>
            </a:r>
            <a:endParaRPr lang="en-CA" b="1" dirty="0">
              <a:solidFill>
                <a:schemeClr val="bg2">
                  <a:lumMod val="50000"/>
                </a:schemeClr>
              </a:solidFill>
            </a:endParaRPr>
          </a:p>
          <a:p>
            <a:pPr lvl="1"/>
            <a:r>
              <a:rPr lang="en-US" dirty="0">
                <a:solidFill>
                  <a:schemeClr val="bg2">
                    <a:lumMod val="50000"/>
                  </a:schemeClr>
                </a:solidFill>
              </a:rPr>
              <a:t>There is only one truly crucial component in defining the folk hero, and that has to do with widespread recognition of the person as being heroic. Many people commit acts of kindness or generosity but that alone does not make them a folk hero. When society is able to recognize an important figure by their name, personality, or deeds, then this person has achieved the status of folk hero.</a:t>
            </a:r>
            <a:endParaRPr lang="en-CA" dirty="0">
              <a:solidFill>
                <a:schemeClr val="bg2">
                  <a:lumMod val="50000"/>
                </a:schemeClr>
              </a:solidFill>
            </a:endParaRPr>
          </a:p>
          <a:p>
            <a:endParaRPr lang="en-CA" dirty="0"/>
          </a:p>
        </p:txBody>
      </p:sp>
    </p:spTree>
    <p:extLst>
      <p:ext uri="{BB962C8B-B14F-4D97-AF65-F5344CB8AC3E}">
        <p14:creationId xmlns:p14="http://schemas.microsoft.com/office/powerpoint/2010/main" val="3543613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US" b="1" dirty="0">
                <a:solidFill>
                  <a:schemeClr val="bg2">
                    <a:lumMod val="50000"/>
                  </a:schemeClr>
                </a:solidFill>
              </a:rPr>
              <a:t>Exaggerated Nature of Character</a:t>
            </a:r>
            <a:endParaRPr lang="en-CA" b="1" dirty="0">
              <a:solidFill>
                <a:schemeClr val="bg2">
                  <a:lumMod val="50000"/>
                </a:schemeClr>
              </a:solidFill>
            </a:endParaRPr>
          </a:p>
          <a:p>
            <a:pPr lvl="1"/>
            <a:r>
              <a:rPr lang="en-US" dirty="0">
                <a:solidFill>
                  <a:schemeClr val="bg2">
                    <a:lumMod val="50000"/>
                  </a:schemeClr>
                </a:solidFill>
              </a:rPr>
              <a:t>Folk heroes, as long as they have the one aforementioned crucial characteristic, can vary in a few ways. Folk heroes may be real or based on mythology. In some cases, folk heroes may be historical figures. In essentially all cases, though, the nature of the character is exaggerated for the sake of the story. For example, a folk hero might be described as not needing to sleep. Both physical and personality traits are dramatized. Much of what defines a folk hero is the elusive nature of the character. This elusive nature stems from the exaggerated emphasis placed on the character's physical and character strengths and weaknesses.</a:t>
            </a:r>
            <a:endParaRPr lang="en-CA" dirty="0">
              <a:solidFill>
                <a:schemeClr val="bg2">
                  <a:lumMod val="50000"/>
                </a:schemeClr>
              </a:solidFill>
            </a:endParaRPr>
          </a:p>
          <a:p>
            <a:endParaRPr lang="en-CA" dirty="0"/>
          </a:p>
        </p:txBody>
      </p:sp>
    </p:spTree>
    <p:extLst>
      <p:ext uri="{BB962C8B-B14F-4D97-AF65-F5344CB8AC3E}">
        <p14:creationId xmlns:p14="http://schemas.microsoft.com/office/powerpoint/2010/main" val="1869630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r>
              <a:rPr lang="en-US" b="1" dirty="0">
                <a:solidFill>
                  <a:schemeClr val="bg2">
                    <a:lumMod val="50000"/>
                  </a:schemeClr>
                </a:solidFill>
              </a:rPr>
              <a:t>Personality</a:t>
            </a:r>
            <a:endParaRPr lang="en-CA" b="1" dirty="0">
              <a:solidFill>
                <a:schemeClr val="bg2">
                  <a:lumMod val="50000"/>
                </a:schemeClr>
              </a:solidFill>
            </a:endParaRPr>
          </a:p>
          <a:p>
            <a:pPr lvl="1"/>
            <a:r>
              <a:rPr lang="en-US" dirty="0">
                <a:solidFill>
                  <a:schemeClr val="bg2">
                    <a:lumMod val="50000"/>
                  </a:schemeClr>
                </a:solidFill>
              </a:rPr>
              <a:t>There are a few common personality traits of a folk hero. Folk heroes tend to be brave and willing to face opposition. Given the exaggerated nature of the folk hero's character, there is strong emphasis placed on these traits in the accompanying stories. Also, because the folk hero does not usually start out as such, but rather gains his status as a folk hero with his motivation, traits such as bravery and motivation to seek change are given a lot of weight and end up defining the folk hero.</a:t>
            </a:r>
            <a:endParaRPr lang="en-CA" dirty="0">
              <a:solidFill>
                <a:schemeClr val="bg2">
                  <a:lumMod val="50000"/>
                </a:schemeClr>
              </a:solidFill>
            </a:endParaRPr>
          </a:p>
          <a:p>
            <a:endParaRPr lang="en-CA" dirty="0"/>
          </a:p>
        </p:txBody>
      </p:sp>
    </p:spTree>
    <p:extLst>
      <p:ext uri="{BB962C8B-B14F-4D97-AF65-F5344CB8AC3E}">
        <p14:creationId xmlns:p14="http://schemas.microsoft.com/office/powerpoint/2010/main" val="1085708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r>
              <a:rPr lang="en-US" b="1" dirty="0">
                <a:solidFill>
                  <a:schemeClr val="bg2">
                    <a:lumMod val="50000"/>
                  </a:schemeClr>
                </a:solidFill>
              </a:rPr>
              <a:t>Leadership and Protection</a:t>
            </a:r>
            <a:endParaRPr lang="en-CA" b="1" dirty="0">
              <a:solidFill>
                <a:schemeClr val="bg2">
                  <a:lumMod val="50000"/>
                </a:schemeClr>
              </a:solidFill>
            </a:endParaRPr>
          </a:p>
          <a:p>
            <a:pPr lvl="1"/>
            <a:r>
              <a:rPr lang="en-US" dirty="0">
                <a:solidFill>
                  <a:schemeClr val="bg2">
                    <a:lumMod val="50000"/>
                  </a:schemeClr>
                </a:solidFill>
              </a:rPr>
              <a:t>The folk hero commonly takes on a role of leadership and protection. In traditional folk hero stories, the common people of society are facing an instance of injustice or corruption. One person ends up being the force to stand up to the oppression and create the change that the people want. This person ends up being defined as a folk hero, because he or she takes on the leadership role necessary to facilitate societal change. This individual is then seen as a protector in the community, giving the individual the status of folk hero.</a:t>
            </a:r>
            <a:endParaRPr lang="en-CA" dirty="0">
              <a:solidFill>
                <a:schemeClr val="bg2">
                  <a:lumMod val="50000"/>
                </a:schemeClr>
              </a:solidFill>
            </a:endParaRPr>
          </a:p>
          <a:p>
            <a:endParaRPr lang="en-CA" dirty="0"/>
          </a:p>
        </p:txBody>
      </p:sp>
    </p:spTree>
    <p:extLst>
      <p:ext uri="{BB962C8B-B14F-4D97-AF65-F5344CB8AC3E}">
        <p14:creationId xmlns:p14="http://schemas.microsoft.com/office/powerpoint/2010/main" val="17346883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tx2">
                    <a:lumMod val="25000"/>
                  </a:schemeClr>
                </a:solidFill>
              </a:rPr>
              <a:t>Read more: </a:t>
            </a:r>
            <a:r>
              <a:rPr lang="en-US" u="sng" dirty="0">
                <a:hlinkClick r:id="rId2"/>
              </a:rPr>
              <a:t>What Are the Characteristics of a Folk Hero? | eHow.com</a:t>
            </a:r>
            <a:r>
              <a:rPr lang="en-US" dirty="0"/>
              <a:t> </a:t>
            </a:r>
            <a:r>
              <a:rPr lang="en-US" u="sng" dirty="0">
                <a:hlinkClick r:id="rId2"/>
              </a:rPr>
              <a:t>http://www.ehow.com/info_8633051_characteristics-folk-hero.html#ixzz25BhktVd9</a:t>
            </a:r>
            <a:endParaRPr lang="en-CA" dirty="0"/>
          </a:p>
        </p:txBody>
      </p:sp>
    </p:spTree>
    <p:extLst>
      <p:ext uri="{BB962C8B-B14F-4D97-AF65-F5344CB8AC3E}">
        <p14:creationId xmlns:p14="http://schemas.microsoft.com/office/powerpoint/2010/main" val="1795311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dirty="0" smtClean="0">
                <a:solidFill>
                  <a:schemeClr val="bg2">
                    <a:lumMod val="50000"/>
                  </a:schemeClr>
                </a:solidFill>
                <a:latin typeface="Comic Sans MS" pitchFamily="66" charset="0"/>
              </a:rPr>
              <a:t>	Does D.B. Cooper fit into the category of folk hero?  Why or why not?</a:t>
            </a:r>
          </a:p>
          <a:p>
            <a:endParaRPr lang="en-CA" dirty="0"/>
          </a:p>
        </p:txBody>
      </p:sp>
    </p:spTree>
    <p:extLst>
      <p:ext uri="{BB962C8B-B14F-4D97-AF65-F5344CB8AC3E}">
        <p14:creationId xmlns:p14="http://schemas.microsoft.com/office/powerpoint/2010/main" val="60392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solidFill>
                  <a:schemeClr val="bg2">
                    <a:lumMod val="50000"/>
                  </a:schemeClr>
                </a:solidFill>
                <a:latin typeface="Comic Sans MS" pitchFamily="66" charset="0"/>
              </a:rPr>
              <a:t>Evidence to support an Opinion</a:t>
            </a:r>
            <a:endParaRPr lang="en-CA" dirty="0">
              <a:solidFill>
                <a:schemeClr val="bg2">
                  <a:lumMod val="50000"/>
                </a:schemeClr>
              </a:solidFill>
              <a:latin typeface="Comic Sans MS" pitchFamily="66" charset="0"/>
            </a:endParaRPr>
          </a:p>
        </p:txBody>
      </p:sp>
      <p:sp>
        <p:nvSpPr>
          <p:cNvPr id="3" name="Content Placeholder 2"/>
          <p:cNvSpPr>
            <a:spLocks noGrp="1"/>
          </p:cNvSpPr>
          <p:nvPr>
            <p:ph idx="1"/>
          </p:nvPr>
        </p:nvSpPr>
        <p:spPr/>
        <p:txBody>
          <a:bodyPr/>
          <a:lstStyle/>
          <a:p>
            <a:r>
              <a:rPr lang="en-CA" dirty="0" smtClean="0">
                <a:solidFill>
                  <a:schemeClr val="bg2">
                    <a:lumMod val="50000"/>
                  </a:schemeClr>
                </a:solidFill>
                <a:latin typeface="Comic Sans MS" pitchFamily="66" charset="0"/>
              </a:rPr>
              <a:t>Create a list of specific references from the text to show that Cooper was intelligent and well organized.</a:t>
            </a:r>
          </a:p>
          <a:p>
            <a:pPr marL="0" indent="0">
              <a:buNone/>
            </a:pPr>
            <a:endParaRPr lang="en-CA" dirty="0" smtClean="0">
              <a:solidFill>
                <a:schemeClr val="bg2">
                  <a:lumMod val="50000"/>
                </a:schemeClr>
              </a:solidFill>
              <a:latin typeface="Comic Sans MS" pitchFamily="66" charset="0"/>
            </a:endParaRPr>
          </a:p>
          <a:p>
            <a:r>
              <a:rPr lang="en-CA" dirty="0" smtClean="0">
                <a:solidFill>
                  <a:schemeClr val="bg2">
                    <a:lumMod val="50000"/>
                  </a:schemeClr>
                </a:solidFill>
                <a:latin typeface="Comic Sans MS" pitchFamily="66" charset="0"/>
              </a:rPr>
              <a:t>Share your list with 2 other students.</a:t>
            </a:r>
            <a:endParaRPr lang="en-CA" dirty="0">
              <a:solidFill>
                <a:schemeClr val="bg2">
                  <a:lumMod val="50000"/>
                </a:schemeClr>
              </a:solidFill>
              <a:latin typeface="Comic Sans MS" pitchFamily="66" charset="0"/>
            </a:endParaRPr>
          </a:p>
        </p:txBody>
      </p:sp>
    </p:spTree>
    <p:extLst>
      <p:ext uri="{BB962C8B-B14F-4D97-AF65-F5344CB8AC3E}">
        <p14:creationId xmlns:p14="http://schemas.microsoft.com/office/powerpoint/2010/main" val="10140388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solidFill>
                  <a:schemeClr val="bg2">
                    <a:lumMod val="50000"/>
                  </a:schemeClr>
                </a:solidFill>
                <a:latin typeface="Comic Sans MS" pitchFamily="66" charset="0"/>
              </a:rPr>
              <a:t>Assignment</a:t>
            </a:r>
            <a:endParaRPr lang="en-CA" dirty="0">
              <a:solidFill>
                <a:schemeClr val="bg2">
                  <a:lumMod val="50000"/>
                </a:schemeClr>
              </a:solidFill>
              <a:latin typeface="Comic Sans MS" pitchFamily="66" charset="0"/>
            </a:endParaRPr>
          </a:p>
        </p:txBody>
      </p:sp>
      <p:sp>
        <p:nvSpPr>
          <p:cNvPr id="3" name="Content Placeholder 2"/>
          <p:cNvSpPr>
            <a:spLocks noGrp="1"/>
          </p:cNvSpPr>
          <p:nvPr>
            <p:ph idx="1"/>
          </p:nvPr>
        </p:nvSpPr>
        <p:spPr/>
        <p:txBody>
          <a:bodyPr/>
          <a:lstStyle/>
          <a:p>
            <a:pPr marL="0" indent="0">
              <a:buNone/>
            </a:pPr>
            <a:r>
              <a:rPr lang="en-CA" dirty="0" smtClean="0">
                <a:solidFill>
                  <a:schemeClr val="bg2">
                    <a:lumMod val="50000"/>
                  </a:schemeClr>
                </a:solidFill>
                <a:latin typeface="Comic Sans MS" pitchFamily="66" charset="0"/>
              </a:rPr>
              <a:t>Crimes happen for many reasons.  A dilemma is one reason.  A dilemma is defined as “ A situation that requires a choice between equally unfavorable or mutually exclusive options.”  Every so often, individuals facing a dilemma make the wrong choice, and  a law is broken.</a:t>
            </a:r>
            <a:endParaRPr lang="en-CA" dirty="0">
              <a:solidFill>
                <a:schemeClr val="bg2">
                  <a:lumMod val="50000"/>
                </a:schemeClr>
              </a:solidFill>
              <a:latin typeface="Comic Sans MS" pitchFamily="66" charset="0"/>
            </a:endParaRPr>
          </a:p>
        </p:txBody>
      </p:sp>
    </p:spTree>
    <p:extLst>
      <p:ext uri="{BB962C8B-B14F-4D97-AF65-F5344CB8AC3E}">
        <p14:creationId xmlns:p14="http://schemas.microsoft.com/office/powerpoint/2010/main" val="22535969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CA" dirty="0" smtClean="0">
                <a:solidFill>
                  <a:schemeClr val="bg2">
                    <a:lumMod val="50000"/>
                  </a:schemeClr>
                </a:solidFill>
                <a:latin typeface="Comic Sans MS" pitchFamily="66" charset="0"/>
              </a:rPr>
              <a:t>In the 1960s a theorist named Lawrence Kohlberg under took investigations of this sort of situation.  His approach was to describe situations in which a person is faced with having to make a choice where the choice is a moral dilemma. </a:t>
            </a:r>
          </a:p>
          <a:p>
            <a:pPr marL="0" indent="0">
              <a:buNone/>
            </a:pPr>
            <a:endParaRPr lang="en-CA" dirty="0">
              <a:solidFill>
                <a:schemeClr val="bg2">
                  <a:lumMod val="50000"/>
                </a:schemeClr>
              </a:solidFill>
              <a:latin typeface="Comic Sans MS" pitchFamily="66" charset="0"/>
            </a:endParaRPr>
          </a:p>
          <a:p>
            <a:pPr marL="0" indent="0">
              <a:buNone/>
            </a:pPr>
            <a:r>
              <a:rPr lang="en-CA" dirty="0" smtClean="0">
                <a:solidFill>
                  <a:schemeClr val="bg2">
                    <a:lumMod val="50000"/>
                  </a:schemeClr>
                </a:solidFill>
                <a:latin typeface="Comic Sans MS" pitchFamily="66" charset="0"/>
              </a:rPr>
              <a:t>Read the dilemma and answer the questions honestly as you believe they should be answered.</a:t>
            </a:r>
            <a:endParaRPr lang="en-CA" dirty="0">
              <a:solidFill>
                <a:schemeClr val="bg2">
                  <a:lumMod val="50000"/>
                </a:schemeClr>
              </a:solidFill>
              <a:latin typeface="Comic Sans MS" pitchFamily="66" charset="0"/>
            </a:endParaRPr>
          </a:p>
        </p:txBody>
      </p:sp>
    </p:spTree>
    <p:extLst>
      <p:ext uri="{BB962C8B-B14F-4D97-AF65-F5344CB8AC3E}">
        <p14:creationId xmlns:p14="http://schemas.microsoft.com/office/powerpoint/2010/main" val="324878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latin typeface="Comic Sans MS" panose="030F0702030302020204" pitchFamily="66" charset="0"/>
              </a:rPr>
              <a:t>Before reading continued</a:t>
            </a:r>
            <a:endParaRPr lang="en-CA"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457200" y="1855365"/>
            <a:ext cx="8229600" cy="4525963"/>
          </a:xfrm>
        </p:spPr>
        <p:txBody>
          <a:bodyPr/>
          <a:lstStyle/>
          <a:p>
            <a:pPr lvl="1"/>
            <a:r>
              <a:rPr lang="en-US" sz="2000" dirty="0">
                <a:solidFill>
                  <a:schemeClr val="bg2">
                    <a:lumMod val="50000"/>
                  </a:schemeClr>
                </a:solidFill>
                <a:latin typeface="Comic Sans MS" pitchFamily="66" charset="0"/>
              </a:rPr>
              <a:t> </a:t>
            </a:r>
            <a:r>
              <a:rPr lang="en-US" sz="2000" dirty="0" smtClean="0">
                <a:solidFill>
                  <a:schemeClr val="bg2">
                    <a:lumMod val="50000"/>
                  </a:schemeClr>
                </a:solidFill>
                <a:latin typeface="Comic Sans MS" pitchFamily="66" charset="0"/>
              </a:rPr>
              <a:t> </a:t>
            </a:r>
            <a:r>
              <a:rPr lang="en-US" dirty="0" smtClean="0">
                <a:solidFill>
                  <a:schemeClr val="bg2">
                    <a:lumMod val="50000"/>
                  </a:schemeClr>
                </a:solidFill>
                <a:latin typeface="Comic Sans MS" pitchFamily="66" charset="0"/>
              </a:rPr>
              <a:t>What </a:t>
            </a:r>
            <a:r>
              <a:rPr lang="en-US" dirty="0">
                <a:solidFill>
                  <a:schemeClr val="bg2">
                    <a:lumMod val="50000"/>
                  </a:schemeClr>
                </a:solidFill>
                <a:latin typeface="Comic Sans MS" pitchFamily="66" charset="0"/>
              </a:rPr>
              <a:t>is </a:t>
            </a:r>
            <a:r>
              <a:rPr lang="en-US" dirty="0" smtClean="0">
                <a:solidFill>
                  <a:schemeClr val="bg2">
                    <a:lumMod val="50000"/>
                  </a:schemeClr>
                </a:solidFill>
                <a:latin typeface="Comic Sans MS" pitchFamily="66" charset="0"/>
              </a:rPr>
              <a:t>hijacking?</a:t>
            </a:r>
          </a:p>
          <a:p>
            <a:pPr lvl="1"/>
            <a:endParaRPr lang="en-US" dirty="0">
              <a:solidFill>
                <a:schemeClr val="bg2">
                  <a:lumMod val="50000"/>
                </a:schemeClr>
              </a:solidFill>
              <a:latin typeface="Comic Sans MS" pitchFamily="66" charset="0"/>
            </a:endParaRPr>
          </a:p>
          <a:p>
            <a:pPr lvl="1"/>
            <a:r>
              <a:rPr lang="en-US" dirty="0">
                <a:solidFill>
                  <a:schemeClr val="bg2">
                    <a:lumMod val="50000"/>
                  </a:schemeClr>
                </a:solidFill>
                <a:latin typeface="Comic Sans MS" pitchFamily="66" charset="0"/>
              </a:rPr>
              <a:t>  What are the usual motives for it</a:t>
            </a:r>
            <a:r>
              <a:rPr lang="en-US" dirty="0" smtClean="0">
                <a:solidFill>
                  <a:schemeClr val="bg2">
                    <a:lumMod val="50000"/>
                  </a:schemeClr>
                </a:solidFill>
                <a:latin typeface="Comic Sans MS" pitchFamily="66" charset="0"/>
              </a:rPr>
              <a:t>?</a:t>
            </a:r>
          </a:p>
          <a:p>
            <a:pPr marL="457200" lvl="1" indent="0">
              <a:buNone/>
            </a:pPr>
            <a:endParaRPr lang="en-US" dirty="0">
              <a:solidFill>
                <a:schemeClr val="bg2">
                  <a:lumMod val="50000"/>
                </a:schemeClr>
              </a:solidFill>
              <a:latin typeface="Comic Sans MS" pitchFamily="66" charset="0"/>
            </a:endParaRPr>
          </a:p>
          <a:p>
            <a:pPr lvl="1"/>
            <a:r>
              <a:rPr lang="en-US" dirty="0">
                <a:solidFill>
                  <a:schemeClr val="bg2">
                    <a:lumMod val="50000"/>
                  </a:schemeClr>
                </a:solidFill>
                <a:latin typeface="Comic Sans MS" pitchFamily="66" charset="0"/>
              </a:rPr>
              <a:t>  What are the </a:t>
            </a:r>
            <a:r>
              <a:rPr lang="en-US" dirty="0" smtClean="0">
                <a:solidFill>
                  <a:schemeClr val="bg2">
                    <a:lumMod val="50000"/>
                  </a:schemeClr>
                </a:solidFill>
                <a:latin typeface="Comic Sans MS" pitchFamily="66" charset="0"/>
              </a:rPr>
              <a:t>punishments or </a:t>
            </a:r>
          </a:p>
          <a:p>
            <a:pPr marL="457200" lvl="1" indent="0">
              <a:buNone/>
            </a:pPr>
            <a:r>
              <a:rPr lang="en-US" dirty="0">
                <a:solidFill>
                  <a:schemeClr val="bg2">
                    <a:lumMod val="50000"/>
                  </a:schemeClr>
                </a:solidFill>
                <a:latin typeface="Comic Sans MS" pitchFamily="66" charset="0"/>
              </a:rPr>
              <a:t> </a:t>
            </a:r>
            <a:r>
              <a:rPr lang="en-US" dirty="0" smtClean="0">
                <a:solidFill>
                  <a:schemeClr val="bg2">
                    <a:lumMod val="50000"/>
                  </a:schemeClr>
                </a:solidFill>
                <a:latin typeface="Comic Sans MS" pitchFamily="66" charset="0"/>
              </a:rPr>
              <a:t>                    consequences </a:t>
            </a:r>
            <a:r>
              <a:rPr lang="en-US" dirty="0">
                <a:solidFill>
                  <a:schemeClr val="bg2">
                    <a:lumMod val="50000"/>
                  </a:schemeClr>
                </a:solidFill>
                <a:latin typeface="Comic Sans MS" pitchFamily="66" charset="0"/>
              </a:rPr>
              <a:t>for </a:t>
            </a:r>
            <a:r>
              <a:rPr lang="en-US" dirty="0" smtClean="0">
                <a:solidFill>
                  <a:schemeClr val="bg2">
                    <a:lumMod val="50000"/>
                  </a:schemeClr>
                </a:solidFill>
                <a:latin typeface="Comic Sans MS" pitchFamily="66" charset="0"/>
              </a:rPr>
              <a:t>hijacking</a:t>
            </a:r>
            <a:r>
              <a:rPr lang="en-US" dirty="0">
                <a:solidFill>
                  <a:schemeClr val="bg2">
                    <a:lumMod val="50000"/>
                  </a:schemeClr>
                </a:solidFill>
                <a:latin typeface="Comic Sans MS" pitchFamily="66" charset="0"/>
              </a:rPr>
              <a:t>?</a:t>
            </a:r>
            <a:endParaRPr lang="en-CA" dirty="0"/>
          </a:p>
        </p:txBody>
      </p:sp>
    </p:spTree>
    <p:extLst>
      <p:ext uri="{BB962C8B-B14F-4D97-AF65-F5344CB8AC3E}">
        <p14:creationId xmlns:p14="http://schemas.microsoft.com/office/powerpoint/2010/main" val="3298636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dirty="0" smtClean="0">
                <a:solidFill>
                  <a:schemeClr val="bg2">
                    <a:lumMod val="50000"/>
                  </a:schemeClr>
                </a:solidFill>
                <a:latin typeface="Comic Sans MS" pitchFamily="66" charset="0"/>
              </a:rPr>
              <a:t>Kohlberg dilemma questions and discussion</a:t>
            </a:r>
            <a:endParaRPr lang="en-CA" dirty="0">
              <a:solidFill>
                <a:schemeClr val="bg2">
                  <a:lumMod val="50000"/>
                </a:schemeClr>
              </a:solidFill>
              <a:latin typeface="Comic Sans MS" pitchFamily="66" charset="0"/>
            </a:endParaRPr>
          </a:p>
        </p:txBody>
      </p:sp>
    </p:spTree>
    <p:extLst>
      <p:ext uri="{BB962C8B-B14F-4D97-AF65-F5344CB8AC3E}">
        <p14:creationId xmlns:p14="http://schemas.microsoft.com/office/powerpoint/2010/main" val="22147356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2">
                    <a:lumMod val="50000"/>
                  </a:schemeClr>
                </a:solidFill>
                <a:latin typeface="Comic Sans MS" pitchFamily="66" charset="0"/>
              </a:rPr>
              <a:t>Who was D.B. Cooper?</a:t>
            </a:r>
            <a:endParaRPr lang="en-CA" b="1" dirty="0">
              <a:solidFill>
                <a:schemeClr val="bg2">
                  <a:lumMod val="50000"/>
                </a:schemeClr>
              </a:solidFill>
              <a:latin typeface="Comic Sans MS" pitchFamily="66" charset="0"/>
            </a:endParaRP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CA" sz="2800" dirty="0" smtClean="0">
                <a:solidFill>
                  <a:schemeClr val="bg2">
                    <a:lumMod val="50000"/>
                  </a:schemeClr>
                </a:solidFill>
                <a:latin typeface="Comic Sans MS" pitchFamily="66" charset="0"/>
              </a:rPr>
              <a:t>Investigate the following  sites on the </a:t>
            </a:r>
          </a:p>
          <a:p>
            <a:pPr marL="0" indent="0">
              <a:buNone/>
            </a:pPr>
            <a:r>
              <a:rPr lang="en-CA" sz="2800" dirty="0">
                <a:solidFill>
                  <a:schemeClr val="bg2">
                    <a:lumMod val="50000"/>
                  </a:schemeClr>
                </a:solidFill>
                <a:latin typeface="Comic Sans MS" pitchFamily="66" charset="0"/>
              </a:rPr>
              <a:t> </a:t>
            </a:r>
            <a:r>
              <a:rPr lang="en-CA" sz="2800" dirty="0" smtClean="0">
                <a:solidFill>
                  <a:schemeClr val="bg2">
                    <a:lumMod val="50000"/>
                  </a:schemeClr>
                </a:solidFill>
                <a:latin typeface="Comic Sans MS" pitchFamily="66" charset="0"/>
              </a:rPr>
              <a:t>    internet to answer the question above.  The </a:t>
            </a:r>
          </a:p>
          <a:p>
            <a:pPr marL="0" indent="0">
              <a:buNone/>
            </a:pPr>
            <a:r>
              <a:rPr lang="en-CA" sz="2800" dirty="0">
                <a:solidFill>
                  <a:schemeClr val="bg2">
                    <a:lumMod val="50000"/>
                  </a:schemeClr>
                </a:solidFill>
                <a:latin typeface="Comic Sans MS" pitchFamily="66" charset="0"/>
              </a:rPr>
              <a:t> </a:t>
            </a:r>
            <a:r>
              <a:rPr lang="en-CA" sz="2800" dirty="0" smtClean="0">
                <a:solidFill>
                  <a:schemeClr val="bg2">
                    <a:lumMod val="50000"/>
                  </a:schemeClr>
                </a:solidFill>
                <a:latin typeface="Comic Sans MS" pitchFamily="66" charset="0"/>
              </a:rPr>
              <a:t>    addresses are on the printed handout.</a:t>
            </a:r>
          </a:p>
          <a:p>
            <a:pPr marL="0" indent="0">
              <a:buNone/>
            </a:pPr>
            <a:r>
              <a:rPr lang="en-CA" sz="2800" dirty="0" smtClean="0">
                <a:solidFill>
                  <a:schemeClr val="bg2">
                    <a:lumMod val="50000"/>
                  </a:schemeClr>
                </a:solidFill>
                <a:latin typeface="Comic Sans MS" pitchFamily="66" charset="0"/>
              </a:rPr>
              <a:t>		A.  Super70s.com</a:t>
            </a:r>
          </a:p>
          <a:p>
            <a:pPr marL="0" indent="0">
              <a:buNone/>
            </a:pPr>
            <a:r>
              <a:rPr lang="en-CA" sz="2800" dirty="0">
                <a:solidFill>
                  <a:schemeClr val="bg2">
                    <a:lumMod val="50000"/>
                  </a:schemeClr>
                </a:solidFill>
                <a:latin typeface="Comic Sans MS" pitchFamily="66" charset="0"/>
              </a:rPr>
              <a:t>	</a:t>
            </a:r>
            <a:r>
              <a:rPr lang="en-CA" sz="2800" dirty="0" smtClean="0">
                <a:solidFill>
                  <a:schemeClr val="bg2">
                    <a:lumMod val="50000"/>
                  </a:schemeClr>
                </a:solidFill>
                <a:latin typeface="Comic Sans MS" pitchFamily="66" charset="0"/>
              </a:rPr>
              <a:t>	B.  who2 biographies</a:t>
            </a:r>
          </a:p>
          <a:p>
            <a:pPr marL="0" indent="0">
              <a:buNone/>
            </a:pPr>
            <a:r>
              <a:rPr lang="en-CA" sz="2800" dirty="0">
                <a:solidFill>
                  <a:schemeClr val="bg2">
                    <a:lumMod val="50000"/>
                  </a:schemeClr>
                </a:solidFill>
                <a:latin typeface="Comic Sans MS" pitchFamily="66" charset="0"/>
              </a:rPr>
              <a:t>	</a:t>
            </a:r>
            <a:r>
              <a:rPr lang="en-CA" sz="2800" dirty="0" smtClean="0">
                <a:solidFill>
                  <a:schemeClr val="bg2">
                    <a:lumMod val="50000"/>
                  </a:schemeClr>
                </a:solidFill>
                <a:latin typeface="Comic Sans MS" pitchFamily="66" charset="0"/>
              </a:rPr>
              <a:t>	C.  US News</a:t>
            </a:r>
          </a:p>
          <a:p>
            <a:pPr marL="0" indent="0">
              <a:buNone/>
            </a:pPr>
            <a:r>
              <a:rPr lang="en-CA" sz="2800" dirty="0">
                <a:solidFill>
                  <a:schemeClr val="bg2">
                    <a:lumMod val="50000"/>
                  </a:schemeClr>
                </a:solidFill>
                <a:latin typeface="Comic Sans MS" pitchFamily="66" charset="0"/>
              </a:rPr>
              <a:t> </a:t>
            </a:r>
            <a:r>
              <a:rPr lang="en-CA" sz="2800" dirty="0" smtClean="0">
                <a:solidFill>
                  <a:schemeClr val="bg2">
                    <a:lumMod val="50000"/>
                  </a:schemeClr>
                </a:solidFill>
                <a:latin typeface="Comic Sans MS" pitchFamily="66" charset="0"/>
              </a:rPr>
              <a:t>       		D.  Daily Mail</a:t>
            </a:r>
          </a:p>
          <a:p>
            <a:pPr marL="0" indent="0">
              <a:buNone/>
            </a:pPr>
            <a:r>
              <a:rPr lang="en-CA" sz="2800" dirty="0">
                <a:solidFill>
                  <a:schemeClr val="bg2">
                    <a:lumMod val="50000"/>
                  </a:schemeClr>
                </a:solidFill>
                <a:latin typeface="Comic Sans MS" pitchFamily="66" charset="0"/>
              </a:rPr>
              <a:t> </a:t>
            </a:r>
            <a:r>
              <a:rPr lang="en-CA" sz="2800" dirty="0" smtClean="0">
                <a:solidFill>
                  <a:schemeClr val="bg2">
                    <a:lumMod val="50000"/>
                  </a:schemeClr>
                </a:solidFill>
                <a:latin typeface="Comic Sans MS" pitchFamily="66" charset="0"/>
              </a:rPr>
              <a:t>   You do not have to write anything for </a:t>
            </a:r>
          </a:p>
          <a:p>
            <a:pPr marL="0" indent="0">
              <a:buNone/>
            </a:pPr>
            <a:r>
              <a:rPr lang="en-CA" sz="2800" dirty="0">
                <a:solidFill>
                  <a:schemeClr val="bg2">
                    <a:lumMod val="50000"/>
                  </a:schemeClr>
                </a:solidFill>
                <a:latin typeface="Comic Sans MS" pitchFamily="66" charset="0"/>
              </a:rPr>
              <a:t> </a:t>
            </a:r>
            <a:r>
              <a:rPr lang="en-CA" sz="2800" dirty="0" smtClean="0">
                <a:solidFill>
                  <a:schemeClr val="bg2">
                    <a:lumMod val="50000"/>
                  </a:schemeClr>
                </a:solidFill>
                <a:latin typeface="Comic Sans MS" pitchFamily="66" charset="0"/>
              </a:rPr>
              <a:t>   question 1.  Just read and then answer the following questions.</a:t>
            </a:r>
            <a:endParaRPr lang="en-CA" sz="2800" dirty="0">
              <a:solidFill>
                <a:schemeClr val="bg2">
                  <a:lumMod val="50000"/>
                </a:schemeClr>
              </a:solidFill>
              <a:latin typeface="Comic Sans MS" pitchFamily="66" charset="0"/>
            </a:endParaRPr>
          </a:p>
        </p:txBody>
      </p:sp>
    </p:spTree>
    <p:extLst>
      <p:ext uri="{BB962C8B-B14F-4D97-AF65-F5344CB8AC3E}">
        <p14:creationId xmlns:p14="http://schemas.microsoft.com/office/powerpoint/2010/main" val="37210503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startAt="2"/>
            </a:pPr>
            <a:r>
              <a:rPr lang="en-CA" dirty="0" smtClean="0">
                <a:solidFill>
                  <a:schemeClr val="bg2">
                    <a:lumMod val="50000"/>
                  </a:schemeClr>
                </a:solidFill>
                <a:latin typeface="Comic Sans MS" pitchFamily="66" charset="0"/>
              </a:rPr>
              <a:t>What </a:t>
            </a:r>
            <a:r>
              <a:rPr lang="en-CA" dirty="0">
                <a:solidFill>
                  <a:schemeClr val="bg2">
                    <a:lumMod val="50000"/>
                  </a:schemeClr>
                </a:solidFill>
                <a:latin typeface="Comic Sans MS" pitchFamily="66" charset="0"/>
              </a:rPr>
              <a:t>is your impression of these </a:t>
            </a:r>
            <a:endParaRPr lang="en-CA" dirty="0" smtClean="0">
              <a:solidFill>
                <a:schemeClr val="bg2">
                  <a:lumMod val="50000"/>
                </a:schemeClr>
              </a:solidFill>
              <a:latin typeface="Comic Sans MS" pitchFamily="66" charset="0"/>
            </a:endParaRPr>
          </a:p>
          <a:p>
            <a:pPr marL="0" indent="0">
              <a:buNone/>
            </a:pPr>
            <a:r>
              <a:rPr lang="en-CA" dirty="0">
                <a:solidFill>
                  <a:schemeClr val="bg2">
                    <a:lumMod val="50000"/>
                  </a:schemeClr>
                </a:solidFill>
                <a:latin typeface="Comic Sans MS" pitchFamily="66" charset="0"/>
              </a:rPr>
              <a:t> </a:t>
            </a:r>
            <a:r>
              <a:rPr lang="en-CA" dirty="0" smtClean="0">
                <a:solidFill>
                  <a:schemeClr val="bg2">
                    <a:lumMod val="50000"/>
                  </a:schemeClr>
                </a:solidFill>
                <a:latin typeface="Comic Sans MS" pitchFamily="66" charset="0"/>
              </a:rPr>
              <a:t>    articles</a:t>
            </a:r>
            <a:r>
              <a:rPr lang="en-CA" dirty="0">
                <a:solidFill>
                  <a:schemeClr val="bg2">
                    <a:lumMod val="50000"/>
                  </a:schemeClr>
                </a:solidFill>
                <a:latin typeface="Comic Sans MS" pitchFamily="66" charset="0"/>
              </a:rPr>
              <a:t>?  </a:t>
            </a:r>
          </a:p>
          <a:p>
            <a:pPr marL="514350" indent="-514350">
              <a:buAutoNum type="arabicPeriod" startAt="3"/>
            </a:pPr>
            <a:r>
              <a:rPr lang="en-CA" dirty="0" smtClean="0">
                <a:solidFill>
                  <a:schemeClr val="bg2">
                    <a:lumMod val="50000"/>
                  </a:schemeClr>
                </a:solidFill>
                <a:latin typeface="Comic Sans MS" pitchFamily="66" charset="0"/>
              </a:rPr>
              <a:t>Do </a:t>
            </a:r>
            <a:r>
              <a:rPr lang="en-CA" dirty="0">
                <a:solidFill>
                  <a:schemeClr val="bg2">
                    <a:lumMod val="50000"/>
                  </a:schemeClr>
                </a:solidFill>
                <a:latin typeface="Comic Sans MS" pitchFamily="66" charset="0"/>
              </a:rPr>
              <a:t>you believe that the case is solved</a:t>
            </a:r>
            <a:r>
              <a:rPr lang="en-CA" dirty="0" smtClean="0">
                <a:solidFill>
                  <a:schemeClr val="bg2">
                    <a:lumMod val="50000"/>
                  </a:schemeClr>
                </a:solidFill>
                <a:latin typeface="Comic Sans MS" pitchFamily="66" charset="0"/>
              </a:rPr>
              <a:t>?  </a:t>
            </a:r>
          </a:p>
          <a:p>
            <a:pPr marL="0" indent="0">
              <a:buNone/>
            </a:pPr>
            <a:r>
              <a:rPr lang="en-CA" dirty="0" smtClean="0">
                <a:solidFill>
                  <a:schemeClr val="bg2">
                    <a:lumMod val="50000"/>
                  </a:schemeClr>
                </a:solidFill>
                <a:latin typeface="Comic Sans MS" pitchFamily="66" charset="0"/>
              </a:rPr>
              <a:t>    Why or why not?</a:t>
            </a:r>
            <a:endParaRPr lang="en-CA" dirty="0">
              <a:solidFill>
                <a:schemeClr val="bg2">
                  <a:lumMod val="50000"/>
                </a:schemeClr>
              </a:solidFill>
              <a:latin typeface="Comic Sans MS" pitchFamily="66" charset="0"/>
            </a:endParaRPr>
          </a:p>
          <a:p>
            <a:pPr marL="514350" indent="-514350">
              <a:buAutoNum type="arabicPeriod" startAt="4"/>
            </a:pPr>
            <a:r>
              <a:rPr lang="en-CA" dirty="0">
                <a:solidFill>
                  <a:schemeClr val="bg2">
                    <a:lumMod val="50000"/>
                  </a:schemeClr>
                </a:solidFill>
                <a:latin typeface="Comic Sans MS" pitchFamily="66" charset="0"/>
              </a:rPr>
              <a:t>How accurate was Max Haines’ presentation of </a:t>
            </a:r>
            <a:r>
              <a:rPr lang="en-CA" dirty="0" smtClean="0">
                <a:solidFill>
                  <a:schemeClr val="bg2">
                    <a:lumMod val="50000"/>
                  </a:schemeClr>
                </a:solidFill>
                <a:latin typeface="Comic Sans MS" pitchFamily="66" charset="0"/>
              </a:rPr>
              <a:t>the </a:t>
            </a:r>
            <a:r>
              <a:rPr lang="en-CA" dirty="0">
                <a:solidFill>
                  <a:schemeClr val="bg2">
                    <a:lumMod val="50000"/>
                  </a:schemeClr>
                </a:solidFill>
                <a:latin typeface="Comic Sans MS" pitchFamily="66" charset="0"/>
              </a:rPr>
              <a:t>facts?  Give specific </a:t>
            </a:r>
            <a:r>
              <a:rPr lang="en-CA" dirty="0" smtClean="0">
                <a:solidFill>
                  <a:schemeClr val="bg2">
                    <a:lumMod val="50000"/>
                  </a:schemeClr>
                </a:solidFill>
                <a:latin typeface="Comic Sans MS" pitchFamily="66" charset="0"/>
              </a:rPr>
              <a:t>examples to support your answer.</a:t>
            </a:r>
            <a:endParaRPr lang="en-CA" dirty="0">
              <a:solidFill>
                <a:schemeClr val="bg2">
                  <a:lumMod val="50000"/>
                </a:schemeClr>
              </a:solidFill>
              <a:latin typeface="Comic Sans MS" pitchFamily="66" charset="0"/>
            </a:endParaRPr>
          </a:p>
          <a:p>
            <a:endParaRPr lang="en-CA" dirty="0"/>
          </a:p>
        </p:txBody>
      </p:sp>
    </p:spTree>
    <p:extLst>
      <p:ext uri="{BB962C8B-B14F-4D97-AF65-F5344CB8AC3E}">
        <p14:creationId xmlns:p14="http://schemas.microsoft.com/office/powerpoint/2010/main" val="1817973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solidFill>
                  <a:schemeClr val="bg1"/>
                </a:solidFill>
                <a:latin typeface="Comic Sans MS" panose="030F0702030302020204" pitchFamily="66" charset="0"/>
              </a:rPr>
              <a:t>Definition</a:t>
            </a:r>
            <a:endParaRPr lang="en-CA" dirty="0">
              <a:solidFill>
                <a:schemeClr val="bg1"/>
              </a:solidFill>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CA" dirty="0" err="1">
                <a:solidFill>
                  <a:schemeClr val="bg1"/>
                </a:solidFill>
              </a:rPr>
              <a:t>hi·jack</a:t>
            </a:r>
            <a:endParaRPr lang="en-CA" dirty="0">
              <a:solidFill>
                <a:schemeClr val="bg1"/>
              </a:solidFill>
            </a:endParaRPr>
          </a:p>
          <a:p>
            <a:pPr marL="0" indent="0">
              <a:buNone/>
            </a:pPr>
            <a:r>
              <a:rPr lang="en-CA" dirty="0" smtClean="0">
                <a:solidFill>
                  <a:schemeClr val="bg1"/>
                </a:solidFill>
              </a:rPr>
              <a:t>          ˈ</a:t>
            </a:r>
            <a:r>
              <a:rPr lang="en-CA" dirty="0" err="1">
                <a:solidFill>
                  <a:schemeClr val="bg1"/>
                </a:solidFill>
              </a:rPr>
              <a:t>hīˌ</a:t>
            </a:r>
            <a:r>
              <a:rPr lang="en-CA" dirty="0" err="1" smtClean="0">
                <a:solidFill>
                  <a:schemeClr val="bg1"/>
                </a:solidFill>
              </a:rPr>
              <a:t>jak</a:t>
            </a:r>
            <a:r>
              <a:rPr lang="en-CA" dirty="0" smtClean="0">
                <a:solidFill>
                  <a:schemeClr val="bg1"/>
                </a:solidFill>
              </a:rPr>
              <a:t>/         </a:t>
            </a:r>
            <a:r>
              <a:rPr lang="en-CA" i="1" dirty="0" smtClean="0">
                <a:solidFill>
                  <a:schemeClr val="bg1"/>
                </a:solidFill>
              </a:rPr>
              <a:t>verb</a:t>
            </a:r>
            <a:endParaRPr lang="en-CA" dirty="0" smtClean="0">
              <a:solidFill>
                <a:schemeClr val="bg1"/>
              </a:solidFill>
            </a:endParaRPr>
          </a:p>
          <a:p>
            <a:pPr marL="0" indent="0">
              <a:buNone/>
            </a:pPr>
            <a:r>
              <a:rPr lang="en-CA" dirty="0" smtClean="0">
                <a:solidFill>
                  <a:schemeClr val="bg1"/>
                </a:solidFill>
              </a:rPr>
              <a:t>           gerund </a:t>
            </a:r>
            <a:r>
              <a:rPr lang="en-CA" dirty="0">
                <a:solidFill>
                  <a:schemeClr val="bg1"/>
                </a:solidFill>
              </a:rPr>
              <a:t>or present participle: </a:t>
            </a:r>
            <a:r>
              <a:rPr lang="en-CA" b="1" dirty="0" smtClean="0">
                <a:solidFill>
                  <a:schemeClr val="bg1"/>
                </a:solidFill>
              </a:rPr>
              <a:t>hijacking</a:t>
            </a:r>
          </a:p>
          <a:p>
            <a:pPr marL="0" indent="0">
              <a:buNone/>
            </a:pPr>
            <a:endParaRPr lang="en-CA" dirty="0">
              <a:solidFill>
                <a:schemeClr val="bg1"/>
              </a:solidFill>
            </a:endParaRPr>
          </a:p>
          <a:p>
            <a:r>
              <a:rPr lang="en-CA" dirty="0">
                <a:solidFill>
                  <a:schemeClr val="bg1"/>
                </a:solidFill>
              </a:rPr>
              <a:t>illegally seize (an aircraft, ship, or vehicle) in transit and force it to go to a different destination or use it for one's own purposes.</a:t>
            </a:r>
          </a:p>
          <a:p>
            <a:endParaRPr lang="en-CA" dirty="0"/>
          </a:p>
        </p:txBody>
      </p:sp>
    </p:spTree>
    <p:extLst>
      <p:ext uri="{BB962C8B-B14F-4D97-AF65-F5344CB8AC3E}">
        <p14:creationId xmlns:p14="http://schemas.microsoft.com/office/powerpoint/2010/main" val="3475158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solidFill>
                  <a:schemeClr val="bg1"/>
                </a:solidFill>
                <a:latin typeface="Comic Sans MS" panose="030F0702030302020204" pitchFamily="66" charset="0"/>
              </a:rPr>
              <a:t>Motives</a:t>
            </a:r>
            <a:endParaRPr lang="en-CA" dirty="0">
              <a:solidFill>
                <a:schemeClr val="bg1"/>
              </a:solidFill>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10000"/>
          </a:bodyPr>
          <a:lstStyle/>
          <a:p>
            <a:r>
              <a:rPr lang="en-CA" dirty="0" smtClean="0">
                <a:solidFill>
                  <a:schemeClr val="bg1"/>
                </a:solidFill>
                <a:latin typeface="Comic Sans MS" panose="030F0702030302020204" pitchFamily="66" charset="0"/>
              </a:rPr>
              <a:t>Tactical and psychological </a:t>
            </a:r>
          </a:p>
          <a:p>
            <a:r>
              <a:rPr lang="en-CA" dirty="0" smtClean="0">
                <a:solidFill>
                  <a:schemeClr val="bg1"/>
                </a:solidFill>
                <a:latin typeface="Comic Sans MS" panose="030F0702030302020204" pitchFamily="66" charset="0"/>
              </a:rPr>
              <a:t>Includes hostage taking often</a:t>
            </a:r>
          </a:p>
          <a:p>
            <a:pPr marL="0" indent="0">
              <a:buNone/>
            </a:pPr>
            <a:r>
              <a:rPr lang="en-CA" sz="1600" dirty="0" smtClean="0">
                <a:solidFill>
                  <a:schemeClr val="bg1"/>
                </a:solidFill>
                <a:latin typeface="Comic Sans MS" panose="030F0702030302020204" pitchFamily="66" charset="0"/>
              </a:rPr>
              <a:t>                    http</a:t>
            </a:r>
            <a:r>
              <a:rPr lang="en-CA" sz="1600" dirty="0">
                <a:solidFill>
                  <a:schemeClr val="bg1"/>
                </a:solidFill>
                <a:latin typeface="Comic Sans MS" panose="030F0702030302020204" pitchFamily="66" charset="0"/>
              </a:rPr>
              <a:t>://</a:t>
            </a:r>
            <a:r>
              <a:rPr lang="en-CA" sz="1600" dirty="0" smtClean="0">
                <a:solidFill>
                  <a:schemeClr val="bg1"/>
                </a:solidFill>
                <a:latin typeface="Comic Sans MS" panose="030F0702030302020204" pitchFamily="66" charset="0"/>
              </a:rPr>
              <a:t>www.trackingterrorism.org/article/hijacking-terrorist-tactic</a:t>
            </a:r>
            <a:endParaRPr lang="en-CA" dirty="0" smtClean="0">
              <a:solidFill>
                <a:schemeClr val="bg1"/>
              </a:solidFill>
              <a:latin typeface="Comic Sans MS" panose="030F0702030302020204" pitchFamily="66" charset="0"/>
            </a:endParaRPr>
          </a:p>
          <a:p>
            <a:r>
              <a:rPr lang="en-CA" dirty="0" smtClean="0">
                <a:solidFill>
                  <a:schemeClr val="bg1"/>
                </a:solidFill>
                <a:latin typeface="Comic Sans MS" panose="030F0702030302020204" pitchFamily="66" charset="0"/>
              </a:rPr>
              <a:t>Media coverage</a:t>
            </a:r>
          </a:p>
          <a:p>
            <a:pPr marL="0" indent="0">
              <a:buNone/>
            </a:pPr>
            <a:r>
              <a:rPr lang="en-CA" dirty="0">
                <a:solidFill>
                  <a:schemeClr val="bg1"/>
                </a:solidFill>
                <a:latin typeface="Comic Sans MS" panose="030F0702030302020204" pitchFamily="66" charset="0"/>
              </a:rPr>
              <a:t> </a:t>
            </a:r>
            <a:r>
              <a:rPr lang="en-CA" dirty="0" smtClean="0">
                <a:solidFill>
                  <a:schemeClr val="bg1"/>
                </a:solidFill>
                <a:latin typeface="Comic Sans MS" panose="030F0702030302020204" pitchFamily="66" charset="0"/>
              </a:rPr>
              <a:t>          copy cat – 15 minutes of fame</a:t>
            </a:r>
          </a:p>
          <a:p>
            <a:r>
              <a:rPr lang="en-CA" dirty="0" smtClean="0">
                <a:solidFill>
                  <a:schemeClr val="bg1"/>
                </a:solidFill>
                <a:latin typeface="Comic Sans MS" panose="030F0702030302020204" pitchFamily="66" charset="0"/>
              </a:rPr>
              <a:t>Mental illness</a:t>
            </a:r>
          </a:p>
          <a:p>
            <a:r>
              <a:rPr lang="en-CA" dirty="0" smtClean="0">
                <a:solidFill>
                  <a:schemeClr val="bg1"/>
                </a:solidFill>
                <a:latin typeface="Comic Sans MS" panose="030F0702030302020204" pitchFamily="66" charset="0"/>
              </a:rPr>
              <a:t>Goal seeking – ways to get what they cannot usually access and to solve their problem</a:t>
            </a:r>
          </a:p>
          <a:p>
            <a:pPr marL="0" indent="0">
              <a:buNone/>
            </a:pPr>
            <a:r>
              <a:rPr lang="en-CA" sz="1800" dirty="0" smtClean="0">
                <a:solidFill>
                  <a:schemeClr val="bg1"/>
                </a:solidFill>
                <a:latin typeface="Comic Sans MS" panose="030F0702030302020204" pitchFamily="66" charset="0"/>
              </a:rPr>
              <a:t>                    http</a:t>
            </a:r>
            <a:r>
              <a:rPr lang="en-CA" sz="1800" dirty="0">
                <a:solidFill>
                  <a:schemeClr val="bg1"/>
                </a:solidFill>
                <a:latin typeface="Comic Sans MS" panose="030F0702030302020204" pitchFamily="66" charset="0"/>
              </a:rPr>
              <a:t>://pegasus.cc.ucf.edu/~surette/hijacking.html</a:t>
            </a:r>
          </a:p>
        </p:txBody>
      </p:sp>
    </p:spTree>
    <p:extLst>
      <p:ext uri="{BB962C8B-B14F-4D97-AF65-F5344CB8AC3E}">
        <p14:creationId xmlns:p14="http://schemas.microsoft.com/office/powerpoint/2010/main" val="3767766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solidFill>
                  <a:schemeClr val="bg1"/>
                </a:solidFill>
                <a:latin typeface="Comic Sans MS" panose="030F0702030302020204" pitchFamily="66" charset="0"/>
              </a:rPr>
              <a:t>Motives continued</a:t>
            </a:r>
            <a:endParaRPr lang="en-CA" dirty="0"/>
          </a:p>
        </p:txBody>
      </p:sp>
      <p:sp>
        <p:nvSpPr>
          <p:cNvPr id="3" name="Content Placeholder 2"/>
          <p:cNvSpPr>
            <a:spLocks noGrp="1"/>
          </p:cNvSpPr>
          <p:nvPr>
            <p:ph idx="1"/>
          </p:nvPr>
        </p:nvSpPr>
        <p:spPr/>
        <p:txBody>
          <a:bodyPr>
            <a:normAutofit/>
          </a:bodyPr>
          <a:lstStyle/>
          <a:p>
            <a:r>
              <a:rPr lang="en-CA" dirty="0" smtClean="0">
                <a:solidFill>
                  <a:schemeClr val="bg1"/>
                </a:solidFill>
                <a:latin typeface="Comic Sans MS" panose="030F0702030302020204" pitchFamily="66" charset="0"/>
              </a:rPr>
              <a:t>psychopathic extremists</a:t>
            </a:r>
          </a:p>
          <a:p>
            <a:pPr marL="0" indent="0">
              <a:buNone/>
            </a:pPr>
            <a:r>
              <a:rPr lang="en-CA" dirty="0" smtClean="0">
                <a:solidFill>
                  <a:schemeClr val="bg1"/>
                </a:solidFill>
                <a:latin typeface="Comic Sans MS" panose="030F0702030302020204" pitchFamily="66" charset="0"/>
              </a:rPr>
              <a:t>   </a:t>
            </a:r>
            <a:r>
              <a:rPr lang="en-CA" sz="2400" dirty="0" smtClean="0">
                <a:solidFill>
                  <a:schemeClr val="bg1"/>
                </a:solidFill>
                <a:latin typeface="Comic Sans MS" panose="030F0702030302020204" pitchFamily="66" charset="0"/>
              </a:rPr>
              <a:t>–  could </a:t>
            </a:r>
            <a:r>
              <a:rPr lang="en-CA" sz="2400" dirty="0">
                <a:solidFill>
                  <a:schemeClr val="bg1"/>
                </a:solidFill>
                <a:latin typeface="Comic Sans MS" panose="030F0702030302020204" pitchFamily="66" charset="0"/>
              </a:rPr>
              <a:t>not live up to expectations of their father</a:t>
            </a:r>
          </a:p>
          <a:p>
            <a:pPr marL="0" indent="0">
              <a:buNone/>
            </a:pPr>
            <a:r>
              <a:rPr lang="en-CA" sz="2400" dirty="0">
                <a:solidFill>
                  <a:schemeClr val="bg1"/>
                </a:solidFill>
                <a:latin typeface="Comic Sans MS" panose="030F0702030302020204" pitchFamily="66" charset="0"/>
              </a:rPr>
              <a:t>    -  lost their father</a:t>
            </a:r>
          </a:p>
          <a:p>
            <a:pPr marL="0" indent="0">
              <a:buNone/>
            </a:pPr>
            <a:r>
              <a:rPr lang="en-CA" sz="2400" dirty="0">
                <a:solidFill>
                  <a:schemeClr val="bg1"/>
                </a:solidFill>
                <a:latin typeface="Comic Sans MS" panose="030F0702030302020204" pitchFamily="66" charset="0"/>
              </a:rPr>
              <a:t>    -  lost their job</a:t>
            </a:r>
          </a:p>
          <a:p>
            <a:pPr marL="0" indent="0">
              <a:buNone/>
            </a:pPr>
            <a:r>
              <a:rPr lang="en-CA" sz="2400" dirty="0">
                <a:solidFill>
                  <a:schemeClr val="bg1"/>
                </a:solidFill>
                <a:latin typeface="Comic Sans MS" panose="030F0702030302020204" pitchFamily="66" charset="0"/>
              </a:rPr>
              <a:t>    -  broke up with </a:t>
            </a:r>
            <a:r>
              <a:rPr lang="en-CA" sz="2400" dirty="0" smtClean="0">
                <a:solidFill>
                  <a:schemeClr val="bg1"/>
                </a:solidFill>
                <a:latin typeface="Comic Sans MS" panose="030F0702030302020204" pitchFamily="66" charset="0"/>
              </a:rPr>
              <a:t>girlfriend</a:t>
            </a:r>
            <a:endParaRPr lang="en-CA" dirty="0" smtClean="0">
              <a:solidFill>
                <a:schemeClr val="bg1"/>
              </a:solidFill>
              <a:latin typeface="Comic Sans MS" panose="030F0702030302020204" pitchFamily="66" charset="0"/>
            </a:endParaRPr>
          </a:p>
          <a:p>
            <a:r>
              <a:rPr lang="en-CA" dirty="0" smtClean="0">
                <a:solidFill>
                  <a:schemeClr val="bg1"/>
                </a:solidFill>
                <a:latin typeface="Comic Sans MS" panose="030F0702030302020204" pitchFamily="66" charset="0"/>
              </a:rPr>
              <a:t>Need to conform to cultural or religious pressures  </a:t>
            </a:r>
          </a:p>
          <a:p>
            <a:r>
              <a:rPr lang="en-CA" dirty="0" smtClean="0">
                <a:solidFill>
                  <a:schemeClr val="bg1"/>
                </a:solidFill>
                <a:latin typeface="Comic Sans MS" panose="030F0702030302020204" pitchFamily="66" charset="0"/>
              </a:rPr>
              <a:t>Suicidal </a:t>
            </a:r>
          </a:p>
          <a:p>
            <a:pPr marL="0" indent="0">
              <a:buNone/>
            </a:pPr>
            <a:r>
              <a:rPr lang="en-CA" sz="1600" dirty="0">
                <a:solidFill>
                  <a:schemeClr val="bg1"/>
                </a:solidFill>
                <a:latin typeface="Comic Sans MS" panose="030F0702030302020204" pitchFamily="66" charset="0"/>
              </a:rPr>
              <a:t> </a:t>
            </a:r>
            <a:r>
              <a:rPr lang="en-CA" sz="1600" dirty="0" smtClean="0">
                <a:solidFill>
                  <a:schemeClr val="bg1"/>
                </a:solidFill>
                <a:latin typeface="Comic Sans MS" panose="030F0702030302020204" pitchFamily="66" charset="0"/>
              </a:rPr>
              <a:t>                    http</a:t>
            </a:r>
            <a:r>
              <a:rPr lang="en-CA" sz="1600" dirty="0">
                <a:solidFill>
                  <a:schemeClr val="bg1"/>
                </a:solidFill>
                <a:latin typeface="Comic Sans MS" panose="030F0702030302020204" pitchFamily="66" charset="0"/>
              </a:rPr>
              <a:t>://www.tuscaloosanews.com/article/20110910/NEWS/110909725</a:t>
            </a:r>
          </a:p>
          <a:p>
            <a:endParaRPr lang="en-CA" dirty="0"/>
          </a:p>
        </p:txBody>
      </p:sp>
    </p:spTree>
    <p:extLst>
      <p:ext uri="{BB962C8B-B14F-4D97-AF65-F5344CB8AC3E}">
        <p14:creationId xmlns:p14="http://schemas.microsoft.com/office/powerpoint/2010/main" val="800317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solidFill>
                  <a:schemeClr val="bg1"/>
                </a:solidFill>
                <a:latin typeface="Comic Sans MS" panose="030F0702030302020204" pitchFamily="66" charset="0"/>
              </a:rPr>
              <a:t>Punishments/Consequences</a:t>
            </a:r>
            <a:endParaRPr lang="en-CA"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467544" y="1340768"/>
            <a:ext cx="8229600" cy="5184576"/>
          </a:xfrm>
        </p:spPr>
        <p:txBody>
          <a:bodyPr>
            <a:normAutofit lnSpcReduction="10000"/>
          </a:bodyPr>
          <a:lstStyle/>
          <a:p>
            <a:pPr marL="0" indent="0">
              <a:buNone/>
            </a:pPr>
            <a:r>
              <a:rPr lang="en-CA" sz="2400" dirty="0" smtClean="0">
                <a:solidFill>
                  <a:schemeClr val="bg1"/>
                </a:solidFill>
                <a:latin typeface="Comic Sans MS" panose="030F0702030302020204" pitchFamily="66" charset="0"/>
              </a:rPr>
              <a:t>By International Law through United Nations signed by 50 countries</a:t>
            </a:r>
            <a:endParaRPr lang="en-CA" dirty="0" smtClean="0">
              <a:solidFill>
                <a:schemeClr val="bg1"/>
              </a:solidFill>
              <a:latin typeface="Comic Sans MS" panose="030F0702030302020204" pitchFamily="66" charset="0"/>
            </a:endParaRPr>
          </a:p>
          <a:p>
            <a:r>
              <a:rPr lang="en-CA" sz="2400" dirty="0" smtClean="0">
                <a:solidFill>
                  <a:schemeClr val="bg1"/>
                </a:solidFill>
                <a:latin typeface="Comic Sans MS" panose="030F0702030302020204" pitchFamily="66" charset="0"/>
              </a:rPr>
              <a:t>Extradition</a:t>
            </a:r>
          </a:p>
          <a:p>
            <a:r>
              <a:rPr lang="en-CA" sz="2400" dirty="0">
                <a:solidFill>
                  <a:schemeClr val="bg1"/>
                </a:solidFill>
                <a:latin typeface="Comic Sans MS" panose="030F0702030302020204" pitchFamily="66" charset="0"/>
              </a:rPr>
              <a:t>Sanctions against countries that harbour the hijackers including not being able to land planes in other countries</a:t>
            </a:r>
          </a:p>
          <a:p>
            <a:pPr marL="0" indent="0">
              <a:buNone/>
            </a:pPr>
            <a:r>
              <a:rPr lang="en-CA" sz="1700" dirty="0">
                <a:solidFill>
                  <a:schemeClr val="bg1"/>
                </a:solidFill>
                <a:latin typeface="Comic Sans MS" panose="030F0702030302020204" pitchFamily="66" charset="0"/>
              </a:rPr>
              <a:t>                                                       http://www.britannica.com/topic/hijacking</a:t>
            </a:r>
          </a:p>
          <a:p>
            <a:endParaRPr lang="en-CA" sz="2400" dirty="0" smtClean="0">
              <a:solidFill>
                <a:schemeClr val="bg1"/>
              </a:solidFill>
              <a:latin typeface="Comic Sans MS" panose="030F0702030302020204" pitchFamily="66" charset="0"/>
            </a:endParaRPr>
          </a:p>
          <a:p>
            <a:r>
              <a:rPr lang="en-CA" sz="2400" dirty="0">
                <a:solidFill>
                  <a:schemeClr val="bg1"/>
                </a:solidFill>
                <a:latin typeface="Comic Sans MS" panose="030F0702030302020204" pitchFamily="66" charset="0"/>
              </a:rPr>
              <a:t>Death penalty in India and United </a:t>
            </a:r>
            <a:r>
              <a:rPr lang="en-CA" sz="2400" dirty="0" smtClean="0">
                <a:solidFill>
                  <a:schemeClr val="bg1"/>
                </a:solidFill>
                <a:latin typeface="Comic Sans MS" panose="030F0702030302020204" pitchFamily="66" charset="0"/>
              </a:rPr>
              <a:t>States</a:t>
            </a:r>
          </a:p>
          <a:p>
            <a:pPr marL="0" indent="0">
              <a:buNone/>
            </a:pPr>
            <a:endParaRPr lang="en-CA" sz="2400" dirty="0">
              <a:solidFill>
                <a:schemeClr val="bg1"/>
              </a:solidFill>
              <a:latin typeface="Comic Sans MS" panose="030F0702030302020204" pitchFamily="66" charset="0"/>
            </a:endParaRPr>
          </a:p>
          <a:p>
            <a:pPr marL="0" indent="0">
              <a:buNone/>
            </a:pPr>
            <a:r>
              <a:rPr lang="en-CA" sz="1200" dirty="0">
                <a:solidFill>
                  <a:schemeClr val="bg1"/>
                </a:solidFill>
                <a:latin typeface="Comic Sans MS" panose="030F0702030302020204" pitchFamily="66" charset="0"/>
              </a:rPr>
              <a:t>https://books.google.ca/books?id=DXpzAQAAQBAJ&amp;pg=PA140&amp;lpg=PA140&amp;dq=hi-+jacking+punishments&amp;source=bl&amp;ots=kbR16_MF-t&amp;sig=Gz7VgWea4hcMicdybC2pcA_0260&amp;hl=en&amp;sa=X&amp;ved=0CE8Q6AEwCGoVChMI3qmJ7efoxwIVxNceCh3SGQAV#v=onepage&amp;q=hi-%20jacking%20punishments&amp;f=false</a:t>
            </a:r>
          </a:p>
          <a:p>
            <a:pPr marL="0" indent="0">
              <a:buNone/>
            </a:pPr>
            <a:endParaRPr lang="en-CA" sz="1200" dirty="0">
              <a:solidFill>
                <a:schemeClr val="bg1"/>
              </a:solidFill>
              <a:latin typeface="Comic Sans MS" panose="030F0702030302020204" pitchFamily="66" charset="0"/>
            </a:endParaRPr>
          </a:p>
          <a:p>
            <a:pPr marL="0" indent="0">
              <a:buNone/>
            </a:pPr>
            <a:r>
              <a:rPr lang="en-CA" sz="1200" dirty="0">
                <a:solidFill>
                  <a:schemeClr val="bg1"/>
                </a:solidFill>
                <a:latin typeface="Comic Sans MS" panose="030F0702030302020204" pitchFamily="66" charset="0"/>
              </a:rPr>
              <a:t>http://www.dnaindia.com/india/report-govt-okays-changes-to-anti-hijacking-law-introduces-harsher-punishment-2109365</a:t>
            </a:r>
          </a:p>
          <a:p>
            <a:endParaRPr lang="en-CA" sz="2400" dirty="0" smtClean="0">
              <a:solidFill>
                <a:schemeClr val="bg1"/>
              </a:solidFill>
              <a:latin typeface="Comic Sans MS" panose="030F0702030302020204" pitchFamily="66" charset="0"/>
            </a:endParaRPr>
          </a:p>
        </p:txBody>
      </p:sp>
    </p:spTree>
    <p:extLst>
      <p:ext uri="{BB962C8B-B14F-4D97-AF65-F5344CB8AC3E}">
        <p14:creationId xmlns:p14="http://schemas.microsoft.com/office/powerpoint/2010/main" val="3893828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Autofit/>
          </a:bodyPr>
          <a:lstStyle/>
          <a:p>
            <a:r>
              <a:rPr lang="en-US" sz="3200" dirty="0">
                <a:solidFill>
                  <a:schemeClr val="bg2">
                    <a:lumMod val="50000"/>
                  </a:schemeClr>
                </a:solidFill>
                <a:latin typeface="Comic Sans MS" pitchFamily="66" charset="0"/>
              </a:rPr>
              <a:t>Read the story aloud up to the statement “Do whatever he demands</a:t>
            </a:r>
            <a:r>
              <a:rPr lang="en-US" sz="3200" dirty="0" smtClean="0">
                <a:solidFill>
                  <a:schemeClr val="bg2">
                    <a:lumMod val="50000"/>
                  </a:schemeClr>
                </a:solidFill>
                <a:latin typeface="Comic Sans MS" pitchFamily="66" charset="0"/>
              </a:rPr>
              <a:t>.” </a:t>
            </a:r>
            <a:r>
              <a:rPr lang="en-US" sz="2000" dirty="0" smtClean="0">
                <a:solidFill>
                  <a:schemeClr val="bg2">
                    <a:lumMod val="50000"/>
                  </a:schemeClr>
                </a:solidFill>
                <a:latin typeface="Comic Sans MS" pitchFamily="66" charset="0"/>
              </a:rPr>
              <a:t>page 121</a:t>
            </a:r>
            <a:endParaRPr lang="en-CA" sz="2000" dirty="0">
              <a:solidFill>
                <a:schemeClr val="bg2">
                  <a:lumMod val="50000"/>
                </a:schemeClr>
              </a:solidFill>
              <a:latin typeface="Comic Sans MS" pitchFamily="66" charset="0"/>
            </a:endParaRPr>
          </a:p>
        </p:txBody>
      </p:sp>
      <p:sp>
        <p:nvSpPr>
          <p:cNvPr id="3" name="Content Placeholder 2"/>
          <p:cNvSpPr>
            <a:spLocks noGrp="1"/>
          </p:cNvSpPr>
          <p:nvPr>
            <p:ph idx="1"/>
          </p:nvPr>
        </p:nvSpPr>
        <p:spPr/>
        <p:txBody>
          <a:bodyPr>
            <a:normAutofit fontScale="92500"/>
          </a:bodyPr>
          <a:lstStyle/>
          <a:p>
            <a:pPr marL="914400" lvl="2" indent="0">
              <a:buNone/>
            </a:pPr>
            <a:endParaRPr lang="en-US" sz="3200" dirty="0" smtClean="0">
              <a:solidFill>
                <a:schemeClr val="bg2">
                  <a:lumMod val="50000"/>
                </a:schemeClr>
              </a:solidFill>
              <a:latin typeface="Comic Sans MS" pitchFamily="66" charset="0"/>
            </a:endParaRPr>
          </a:p>
          <a:p>
            <a:pPr marL="1428750" lvl="2" indent="-514350">
              <a:buFont typeface="+mj-lt"/>
              <a:buAutoNum type="arabicPeriod"/>
            </a:pPr>
            <a:r>
              <a:rPr lang="en-US" sz="3200" dirty="0" smtClean="0">
                <a:solidFill>
                  <a:schemeClr val="bg2">
                    <a:lumMod val="50000"/>
                  </a:schemeClr>
                </a:solidFill>
                <a:latin typeface="Comic Sans MS" pitchFamily="66" charset="0"/>
              </a:rPr>
              <a:t>Why </a:t>
            </a:r>
            <a:r>
              <a:rPr lang="en-US" sz="3200" dirty="0">
                <a:solidFill>
                  <a:schemeClr val="bg2">
                    <a:lumMod val="50000"/>
                  </a:schemeClr>
                </a:solidFill>
                <a:latin typeface="Comic Sans MS" pitchFamily="66" charset="0"/>
              </a:rPr>
              <a:t>would such a decision be made?</a:t>
            </a:r>
            <a:endParaRPr lang="en-CA" sz="3200" dirty="0">
              <a:solidFill>
                <a:schemeClr val="bg2">
                  <a:lumMod val="50000"/>
                </a:schemeClr>
              </a:solidFill>
              <a:latin typeface="Comic Sans MS" pitchFamily="66" charset="0"/>
            </a:endParaRPr>
          </a:p>
          <a:p>
            <a:pPr marL="1428750" lvl="2" indent="-514350">
              <a:buFont typeface="+mj-lt"/>
              <a:buAutoNum type="arabicPeriod"/>
            </a:pPr>
            <a:r>
              <a:rPr lang="en-US" sz="3200" dirty="0">
                <a:solidFill>
                  <a:schemeClr val="bg2">
                    <a:lumMod val="50000"/>
                  </a:schemeClr>
                </a:solidFill>
                <a:latin typeface="Comic Sans MS" pitchFamily="66" charset="0"/>
              </a:rPr>
              <a:t>Do you agree that a hijacker should get whatever he asks for?</a:t>
            </a:r>
            <a:endParaRPr lang="en-CA" sz="3200" dirty="0">
              <a:solidFill>
                <a:schemeClr val="bg2">
                  <a:lumMod val="50000"/>
                </a:schemeClr>
              </a:solidFill>
              <a:latin typeface="Comic Sans MS" pitchFamily="66" charset="0"/>
            </a:endParaRPr>
          </a:p>
          <a:p>
            <a:pPr marL="1428750" lvl="2" indent="-514350">
              <a:buFont typeface="+mj-lt"/>
              <a:buAutoNum type="arabicPeriod"/>
            </a:pPr>
            <a:r>
              <a:rPr lang="en-US" sz="3200" dirty="0" smtClean="0">
                <a:solidFill>
                  <a:schemeClr val="bg2">
                    <a:lumMod val="50000"/>
                  </a:schemeClr>
                </a:solidFill>
                <a:latin typeface="Comic Sans MS" pitchFamily="66" charset="0"/>
              </a:rPr>
              <a:t>a.  What </a:t>
            </a:r>
            <a:r>
              <a:rPr lang="en-US" sz="3200" dirty="0">
                <a:solidFill>
                  <a:schemeClr val="bg2">
                    <a:lumMod val="50000"/>
                  </a:schemeClr>
                </a:solidFill>
                <a:latin typeface="Comic Sans MS" pitchFamily="66" charset="0"/>
              </a:rPr>
              <a:t>do you think will happen  </a:t>
            </a:r>
            <a:r>
              <a:rPr lang="en-US" sz="3200" dirty="0" smtClean="0">
                <a:solidFill>
                  <a:schemeClr val="bg2">
                    <a:lumMod val="50000"/>
                  </a:schemeClr>
                </a:solidFill>
                <a:latin typeface="Comic Sans MS" pitchFamily="66" charset="0"/>
              </a:rPr>
              <a:t>   	  next</a:t>
            </a:r>
            <a:r>
              <a:rPr lang="en-US" sz="3200" dirty="0">
                <a:solidFill>
                  <a:schemeClr val="bg2">
                    <a:lumMod val="50000"/>
                  </a:schemeClr>
                </a:solidFill>
                <a:latin typeface="Comic Sans MS" pitchFamily="66" charset="0"/>
              </a:rPr>
              <a:t>?</a:t>
            </a:r>
            <a:endParaRPr lang="en-CA" sz="3200" dirty="0">
              <a:solidFill>
                <a:schemeClr val="bg2">
                  <a:lumMod val="50000"/>
                </a:schemeClr>
              </a:solidFill>
              <a:latin typeface="Comic Sans MS" pitchFamily="66" charset="0"/>
            </a:endParaRPr>
          </a:p>
          <a:p>
            <a:pPr marL="914400" lvl="2" indent="0">
              <a:buNone/>
            </a:pPr>
            <a:r>
              <a:rPr lang="en-US" sz="3200" dirty="0" smtClean="0">
                <a:solidFill>
                  <a:schemeClr val="bg2">
                    <a:lumMod val="50000"/>
                  </a:schemeClr>
                </a:solidFill>
                <a:latin typeface="Comic Sans MS" pitchFamily="66" charset="0"/>
              </a:rPr>
              <a:t>      b. Write </a:t>
            </a:r>
            <a:r>
              <a:rPr lang="en-US" sz="3200" dirty="0">
                <a:solidFill>
                  <a:schemeClr val="bg2">
                    <a:lumMod val="50000"/>
                  </a:schemeClr>
                </a:solidFill>
                <a:latin typeface="Comic Sans MS" pitchFamily="66" charset="0"/>
              </a:rPr>
              <a:t>down your predictions for </a:t>
            </a:r>
            <a:endParaRPr lang="en-US" sz="3200" dirty="0" smtClean="0">
              <a:solidFill>
                <a:schemeClr val="bg2">
                  <a:lumMod val="50000"/>
                </a:schemeClr>
              </a:solidFill>
              <a:latin typeface="Comic Sans MS" pitchFamily="66" charset="0"/>
            </a:endParaRPr>
          </a:p>
          <a:p>
            <a:pPr marL="914400" lvl="2" indent="0">
              <a:buNone/>
            </a:pPr>
            <a:r>
              <a:rPr lang="en-US" sz="3200" dirty="0">
                <a:solidFill>
                  <a:schemeClr val="bg2">
                    <a:lumMod val="50000"/>
                  </a:schemeClr>
                </a:solidFill>
                <a:latin typeface="Comic Sans MS" pitchFamily="66" charset="0"/>
              </a:rPr>
              <a:t> </a:t>
            </a:r>
            <a:r>
              <a:rPr lang="en-US" sz="3200" dirty="0" smtClean="0">
                <a:solidFill>
                  <a:schemeClr val="bg2">
                    <a:lumMod val="50000"/>
                  </a:schemeClr>
                </a:solidFill>
                <a:latin typeface="Comic Sans MS" pitchFamily="66" charset="0"/>
              </a:rPr>
              <a:t>          the rest </a:t>
            </a:r>
            <a:r>
              <a:rPr lang="en-US" sz="3200" dirty="0">
                <a:solidFill>
                  <a:schemeClr val="bg2">
                    <a:lumMod val="50000"/>
                  </a:schemeClr>
                </a:solidFill>
                <a:latin typeface="Comic Sans MS" pitchFamily="66" charset="0"/>
              </a:rPr>
              <a:t>of the story.</a:t>
            </a:r>
            <a:endParaRPr lang="en-CA" sz="3200" dirty="0">
              <a:solidFill>
                <a:schemeClr val="bg2">
                  <a:lumMod val="50000"/>
                </a:schemeClr>
              </a:solidFill>
              <a:latin typeface="Comic Sans MS" pitchFamily="66" charset="0"/>
            </a:endParaRPr>
          </a:p>
          <a:p>
            <a:endParaRPr lang="en-CA" dirty="0">
              <a:solidFill>
                <a:schemeClr val="bg2">
                  <a:lumMod val="50000"/>
                </a:schemeClr>
              </a:solidFill>
            </a:endParaRPr>
          </a:p>
        </p:txBody>
      </p:sp>
    </p:spTree>
    <p:extLst>
      <p:ext uri="{BB962C8B-B14F-4D97-AF65-F5344CB8AC3E}">
        <p14:creationId xmlns:p14="http://schemas.microsoft.com/office/powerpoint/2010/main" val="255258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sz="4000" dirty="0" smtClean="0">
                <a:solidFill>
                  <a:schemeClr val="bg2">
                    <a:lumMod val="50000"/>
                  </a:schemeClr>
                </a:solidFill>
                <a:latin typeface="Comic Sans MS" pitchFamily="66" charset="0"/>
              </a:rPr>
              <a:t>Read the rest of the story.</a:t>
            </a:r>
            <a:endParaRPr lang="en-CA" sz="4000" dirty="0" smtClean="0">
              <a:solidFill>
                <a:schemeClr val="bg2">
                  <a:lumMod val="50000"/>
                </a:schemeClr>
              </a:solidFill>
              <a:latin typeface="Comic Sans MS" pitchFamily="66" charset="0"/>
            </a:endParaRPr>
          </a:p>
          <a:p>
            <a:pPr lvl="2"/>
            <a:r>
              <a:rPr lang="en-US" sz="4000" dirty="0" smtClean="0">
                <a:solidFill>
                  <a:schemeClr val="bg2">
                    <a:lumMod val="50000"/>
                  </a:schemeClr>
                </a:solidFill>
                <a:latin typeface="Comic Sans MS" pitchFamily="66" charset="0"/>
              </a:rPr>
              <a:t>Discuss your predictions. </a:t>
            </a:r>
            <a:endParaRPr lang="en-CA" sz="4000" dirty="0" smtClean="0">
              <a:solidFill>
                <a:schemeClr val="bg2">
                  <a:lumMod val="50000"/>
                </a:schemeClr>
              </a:solidFill>
              <a:latin typeface="Comic Sans MS" pitchFamily="66" charset="0"/>
            </a:endParaRPr>
          </a:p>
          <a:p>
            <a:endParaRPr lang="en-CA" dirty="0">
              <a:solidFill>
                <a:schemeClr val="bg2">
                  <a:lumMod val="50000"/>
                </a:schemeClr>
              </a:solidFill>
            </a:endParaRPr>
          </a:p>
        </p:txBody>
      </p:sp>
    </p:spTree>
    <p:extLst>
      <p:ext uri="{BB962C8B-B14F-4D97-AF65-F5344CB8AC3E}">
        <p14:creationId xmlns:p14="http://schemas.microsoft.com/office/powerpoint/2010/main" val="3079124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167</TotalTime>
  <Words>1996</Words>
  <Application>Microsoft Office PowerPoint</Application>
  <PresentationFormat>On-screen Show (4:3)</PresentationFormat>
  <Paragraphs>144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D.B. Cooper</vt:lpstr>
      <vt:lpstr>Before reading</vt:lpstr>
      <vt:lpstr>Before reading continued</vt:lpstr>
      <vt:lpstr>Definition</vt:lpstr>
      <vt:lpstr>Motives</vt:lpstr>
      <vt:lpstr>Motives continued</vt:lpstr>
      <vt:lpstr>Punishments/Consequences</vt:lpstr>
      <vt:lpstr>Read the story aloud up to the statement “Do whatever he demands.” page 121</vt:lpstr>
      <vt:lpstr>PowerPoint Presentation</vt:lpstr>
      <vt:lpstr>Answer:</vt:lpstr>
      <vt:lpstr>PowerPoint Presentation</vt:lpstr>
      <vt:lpstr>Folk heroes</vt:lpstr>
      <vt:lpstr>ROBIN HOOD</vt:lpstr>
      <vt:lpstr>Jesse James</vt:lpstr>
      <vt:lpstr>Butch Cassidy</vt:lpstr>
      <vt:lpstr>Pretty Boy Floyd</vt:lpstr>
      <vt:lpstr>Bonnie and Clyde</vt:lpstr>
      <vt:lpstr>Louis Riel</vt:lpstr>
      <vt:lpstr>Definition of  folk hero</vt:lpstr>
      <vt:lpstr>What Are the Characteristics of a Folk Hero?</vt:lpstr>
      <vt:lpstr>PowerPoint Presentation</vt:lpstr>
      <vt:lpstr>PowerPoint Presentation</vt:lpstr>
      <vt:lpstr>PowerPoint Presentation</vt:lpstr>
      <vt:lpstr>PowerPoint Presentation</vt:lpstr>
      <vt:lpstr>PowerPoint Presentation</vt:lpstr>
      <vt:lpstr>PowerPoint Presentation</vt:lpstr>
      <vt:lpstr>Evidence to support an Opinion</vt:lpstr>
      <vt:lpstr>Assignment</vt:lpstr>
      <vt:lpstr>PowerPoint Presentation</vt:lpstr>
      <vt:lpstr>PowerPoint Presentation</vt:lpstr>
      <vt:lpstr>Who was D.B. Cooper?</vt:lpstr>
      <vt:lpstr>PowerPoint Presentation</vt:lpstr>
    </vt:vector>
  </TitlesOfParts>
  <Company>Ottawa Catholic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 Cooper</dc:title>
  <dc:creator>Erin Bennett</dc:creator>
  <cp:lastModifiedBy>Erin Bennett</cp:lastModifiedBy>
  <cp:revision>24</cp:revision>
  <dcterms:created xsi:type="dcterms:W3CDTF">2012-09-01T03:13:15Z</dcterms:created>
  <dcterms:modified xsi:type="dcterms:W3CDTF">2015-09-09T01:45:25Z</dcterms:modified>
</cp:coreProperties>
</file>