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58" r:id="rId4"/>
    <p:sldId id="259" r:id="rId5"/>
    <p:sldId id="265" r:id="rId6"/>
    <p:sldId id="267" r:id="rId7"/>
    <p:sldId id="266" r:id="rId8"/>
    <p:sldId id="260" r:id="rId9"/>
    <p:sldId id="261" r:id="rId10"/>
    <p:sldId id="262" r:id="rId11"/>
    <p:sldId id="263" r:id="rId12"/>
    <p:sldId id="26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60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D0FF126C-8035-4BD5-A5E0-5302B2FF4F37}" type="datetimeFigureOut">
              <a:rPr lang="en-CA" smtClean="0"/>
              <a:t>06/09/2013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0118F7A-2BD1-4FC4-BA48-75DFF636FBC4}" type="slidenum">
              <a:rPr lang="en-CA" smtClean="0"/>
              <a:t>‹#›</a:t>
            </a:fld>
            <a:endParaRPr lang="en-CA"/>
          </a:p>
        </p:txBody>
      </p:sp>
    </p:spTree>
    <p:extLst>
      <p:ext uri="{BB962C8B-B14F-4D97-AF65-F5344CB8AC3E}">
        <p14:creationId xmlns:p14="http://schemas.microsoft.com/office/powerpoint/2010/main" val="1132006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D0FF126C-8035-4BD5-A5E0-5302B2FF4F37}" type="datetimeFigureOut">
              <a:rPr lang="en-CA" smtClean="0"/>
              <a:t>06/09/2013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0118F7A-2BD1-4FC4-BA48-75DFF636FBC4}" type="slidenum">
              <a:rPr lang="en-CA" smtClean="0"/>
              <a:t>‹#›</a:t>
            </a:fld>
            <a:endParaRPr lang="en-CA"/>
          </a:p>
        </p:txBody>
      </p:sp>
    </p:spTree>
    <p:extLst>
      <p:ext uri="{BB962C8B-B14F-4D97-AF65-F5344CB8AC3E}">
        <p14:creationId xmlns:p14="http://schemas.microsoft.com/office/powerpoint/2010/main" val="564209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D0FF126C-8035-4BD5-A5E0-5302B2FF4F37}" type="datetimeFigureOut">
              <a:rPr lang="en-CA" smtClean="0"/>
              <a:t>06/09/2013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0118F7A-2BD1-4FC4-BA48-75DFF636FBC4}" type="slidenum">
              <a:rPr lang="en-CA" smtClean="0"/>
              <a:t>‹#›</a:t>
            </a:fld>
            <a:endParaRPr lang="en-CA"/>
          </a:p>
        </p:txBody>
      </p:sp>
    </p:spTree>
    <p:extLst>
      <p:ext uri="{BB962C8B-B14F-4D97-AF65-F5344CB8AC3E}">
        <p14:creationId xmlns:p14="http://schemas.microsoft.com/office/powerpoint/2010/main" val="416095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D0FF126C-8035-4BD5-A5E0-5302B2FF4F37}" type="datetimeFigureOut">
              <a:rPr lang="en-CA" smtClean="0"/>
              <a:t>06/09/2013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0118F7A-2BD1-4FC4-BA48-75DFF636FBC4}" type="slidenum">
              <a:rPr lang="en-CA" smtClean="0"/>
              <a:t>‹#›</a:t>
            </a:fld>
            <a:endParaRPr lang="en-CA"/>
          </a:p>
        </p:txBody>
      </p:sp>
    </p:spTree>
    <p:extLst>
      <p:ext uri="{BB962C8B-B14F-4D97-AF65-F5344CB8AC3E}">
        <p14:creationId xmlns:p14="http://schemas.microsoft.com/office/powerpoint/2010/main" val="291132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FF126C-8035-4BD5-A5E0-5302B2FF4F37}" type="datetimeFigureOut">
              <a:rPr lang="en-CA" smtClean="0"/>
              <a:t>06/09/2013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0118F7A-2BD1-4FC4-BA48-75DFF636FBC4}" type="slidenum">
              <a:rPr lang="en-CA" smtClean="0"/>
              <a:t>‹#›</a:t>
            </a:fld>
            <a:endParaRPr lang="en-CA"/>
          </a:p>
        </p:txBody>
      </p:sp>
    </p:spTree>
    <p:extLst>
      <p:ext uri="{BB962C8B-B14F-4D97-AF65-F5344CB8AC3E}">
        <p14:creationId xmlns:p14="http://schemas.microsoft.com/office/powerpoint/2010/main" val="2532151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D0FF126C-8035-4BD5-A5E0-5302B2FF4F37}" type="datetimeFigureOut">
              <a:rPr lang="en-CA" smtClean="0"/>
              <a:t>06/09/2013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0118F7A-2BD1-4FC4-BA48-75DFF636FBC4}" type="slidenum">
              <a:rPr lang="en-CA" smtClean="0"/>
              <a:t>‹#›</a:t>
            </a:fld>
            <a:endParaRPr lang="en-CA"/>
          </a:p>
        </p:txBody>
      </p:sp>
    </p:spTree>
    <p:extLst>
      <p:ext uri="{BB962C8B-B14F-4D97-AF65-F5344CB8AC3E}">
        <p14:creationId xmlns:p14="http://schemas.microsoft.com/office/powerpoint/2010/main" val="3359376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D0FF126C-8035-4BD5-A5E0-5302B2FF4F37}" type="datetimeFigureOut">
              <a:rPr lang="en-CA" smtClean="0"/>
              <a:t>06/09/2013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E0118F7A-2BD1-4FC4-BA48-75DFF636FBC4}" type="slidenum">
              <a:rPr lang="en-CA" smtClean="0"/>
              <a:t>‹#›</a:t>
            </a:fld>
            <a:endParaRPr lang="en-CA"/>
          </a:p>
        </p:txBody>
      </p:sp>
    </p:spTree>
    <p:extLst>
      <p:ext uri="{BB962C8B-B14F-4D97-AF65-F5344CB8AC3E}">
        <p14:creationId xmlns:p14="http://schemas.microsoft.com/office/powerpoint/2010/main" val="2113647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D0FF126C-8035-4BD5-A5E0-5302B2FF4F37}" type="datetimeFigureOut">
              <a:rPr lang="en-CA" smtClean="0"/>
              <a:t>06/09/2013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E0118F7A-2BD1-4FC4-BA48-75DFF636FBC4}" type="slidenum">
              <a:rPr lang="en-CA" smtClean="0"/>
              <a:t>‹#›</a:t>
            </a:fld>
            <a:endParaRPr lang="en-CA"/>
          </a:p>
        </p:txBody>
      </p:sp>
    </p:spTree>
    <p:extLst>
      <p:ext uri="{BB962C8B-B14F-4D97-AF65-F5344CB8AC3E}">
        <p14:creationId xmlns:p14="http://schemas.microsoft.com/office/powerpoint/2010/main" val="440023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FF126C-8035-4BD5-A5E0-5302B2FF4F37}" type="datetimeFigureOut">
              <a:rPr lang="en-CA" smtClean="0"/>
              <a:t>06/09/2013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E0118F7A-2BD1-4FC4-BA48-75DFF636FBC4}" type="slidenum">
              <a:rPr lang="en-CA" smtClean="0"/>
              <a:t>‹#›</a:t>
            </a:fld>
            <a:endParaRPr lang="en-CA"/>
          </a:p>
        </p:txBody>
      </p:sp>
    </p:spTree>
    <p:extLst>
      <p:ext uri="{BB962C8B-B14F-4D97-AF65-F5344CB8AC3E}">
        <p14:creationId xmlns:p14="http://schemas.microsoft.com/office/powerpoint/2010/main" val="1169605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FF126C-8035-4BD5-A5E0-5302B2FF4F37}" type="datetimeFigureOut">
              <a:rPr lang="en-CA" smtClean="0"/>
              <a:t>06/09/2013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0118F7A-2BD1-4FC4-BA48-75DFF636FBC4}" type="slidenum">
              <a:rPr lang="en-CA" smtClean="0"/>
              <a:t>‹#›</a:t>
            </a:fld>
            <a:endParaRPr lang="en-CA"/>
          </a:p>
        </p:txBody>
      </p:sp>
    </p:spTree>
    <p:extLst>
      <p:ext uri="{BB962C8B-B14F-4D97-AF65-F5344CB8AC3E}">
        <p14:creationId xmlns:p14="http://schemas.microsoft.com/office/powerpoint/2010/main" val="2798893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FF126C-8035-4BD5-A5E0-5302B2FF4F37}" type="datetimeFigureOut">
              <a:rPr lang="en-CA" smtClean="0"/>
              <a:t>06/09/2013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0118F7A-2BD1-4FC4-BA48-75DFF636FBC4}" type="slidenum">
              <a:rPr lang="en-CA" smtClean="0"/>
              <a:t>‹#›</a:t>
            </a:fld>
            <a:endParaRPr lang="en-CA"/>
          </a:p>
        </p:txBody>
      </p:sp>
    </p:spTree>
    <p:extLst>
      <p:ext uri="{BB962C8B-B14F-4D97-AF65-F5344CB8AC3E}">
        <p14:creationId xmlns:p14="http://schemas.microsoft.com/office/powerpoint/2010/main" val="455417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FF126C-8035-4BD5-A5E0-5302B2FF4F37}" type="datetimeFigureOut">
              <a:rPr lang="en-CA" smtClean="0"/>
              <a:t>06/09/2013</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118F7A-2BD1-4FC4-BA48-75DFF636FBC4}" type="slidenum">
              <a:rPr lang="en-CA" smtClean="0"/>
              <a:t>‹#›</a:t>
            </a:fld>
            <a:endParaRPr lang="en-CA"/>
          </a:p>
        </p:txBody>
      </p:sp>
    </p:spTree>
    <p:extLst>
      <p:ext uri="{BB962C8B-B14F-4D97-AF65-F5344CB8AC3E}">
        <p14:creationId xmlns:p14="http://schemas.microsoft.com/office/powerpoint/2010/main" val="14070835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www.geocities.com/yosemite/gorge/1066/513ojibwa.htm#top" TargetMode="External"/><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www.geocities.com/yosemite/gorge/1066/513ojibwa.htm#to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Ojibwa" TargetMode="External"/><Relationship Id="rId2" Type="http://schemas.openxmlformats.org/officeDocument/2006/relationships/hyperlink" Target="http://en.wikipedia.org/wiki/Aadizookaan" TargetMode="External"/><Relationship Id="rId1" Type="http://schemas.openxmlformats.org/officeDocument/2006/relationships/slideLayout" Target="../slideLayouts/slideLayout2.xml"/><Relationship Id="rId6" Type="http://schemas.openxmlformats.org/officeDocument/2006/relationships/hyperlink" Target="http://en.wikipedia.org/wiki/First_Nations" TargetMode="External"/><Relationship Id="rId5" Type="http://schemas.openxmlformats.org/officeDocument/2006/relationships/hyperlink" Target="http://en.wikipedia.org/wiki/Culture_hero" TargetMode="External"/><Relationship Id="rId4" Type="http://schemas.openxmlformats.org/officeDocument/2006/relationships/hyperlink" Target="http://en.wikipedia.org/wiki/Trickster"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en.wikipedia.org/wiki/File:Nanabozho_pictograph,_Mazinaw_Rock.jpg" TargetMode="External"/><Relationship Id="rId1" Type="http://schemas.openxmlformats.org/officeDocument/2006/relationships/slideLayout" Target="../slideLayouts/slideLayout2.xml"/><Relationship Id="rId6" Type="http://schemas.openxmlformats.org/officeDocument/2006/relationships/hyperlink" Target="http://en.wikipedia.org/wiki/Ontario" TargetMode="External"/><Relationship Id="rId5" Type="http://schemas.openxmlformats.org/officeDocument/2006/relationships/hyperlink" Target="http://en.wikipedia.org/wiki/Bon_Echo_Provincial_Park" TargetMode="External"/><Relationship Id="rId4" Type="http://schemas.openxmlformats.org/officeDocument/2006/relationships/hyperlink" Target="http://en.wikipedia.org/wiki/Pictograph"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en.wikipedia.org/wiki/Creator_deity" TargetMode="External"/><Relationship Id="rId3" Type="http://schemas.openxmlformats.org/officeDocument/2006/relationships/hyperlink" Target="http://en.wikipedia.org/wiki/Gitchi_Manitou" TargetMode="External"/><Relationship Id="rId7" Type="http://schemas.openxmlformats.org/officeDocument/2006/relationships/hyperlink" Target="http://en.wikipedia.org/wiki/Shape-shifter" TargetMode="External"/><Relationship Id="rId2" Type="http://schemas.openxmlformats.org/officeDocument/2006/relationships/hyperlink" Target="http://en.wikipedia.org/wiki/Rabbit" TargetMode="External"/><Relationship Id="rId1" Type="http://schemas.openxmlformats.org/officeDocument/2006/relationships/slideLayout" Target="../slideLayouts/slideLayout2.xml"/><Relationship Id="rId6" Type="http://schemas.openxmlformats.org/officeDocument/2006/relationships/hyperlink" Target="http://en.wikipedia.org/wiki/Ojibwe_writing_systems#Ojibwe_.22hieroglyphs.22" TargetMode="External"/><Relationship Id="rId5" Type="http://schemas.openxmlformats.org/officeDocument/2006/relationships/hyperlink" Target="http://en.wikipedia.org/wiki/Thoth" TargetMode="External"/><Relationship Id="rId10" Type="http://schemas.openxmlformats.org/officeDocument/2006/relationships/hyperlink" Target="http://en.wikipedia.org/wiki/Walleye" TargetMode="External"/><Relationship Id="rId4" Type="http://schemas.openxmlformats.org/officeDocument/2006/relationships/hyperlink" Target="http://en.wikipedia.org/wiki/Midewiwin" TargetMode="External"/><Relationship Id="rId9" Type="http://schemas.openxmlformats.org/officeDocument/2006/relationships/hyperlink" Target="http://en.wikipedia.org/wiki/Paul_Bunyan"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Folklore" TargetMode="External"/><Relationship Id="rId2" Type="http://schemas.openxmlformats.org/officeDocument/2006/relationships/hyperlink" Target="http://en.wikipedia.org/wiki/Mythology" TargetMode="External"/><Relationship Id="rId1" Type="http://schemas.openxmlformats.org/officeDocument/2006/relationships/slideLayout" Target="../slideLayouts/slideLayout2.xml"/><Relationship Id="rId5" Type="http://schemas.openxmlformats.org/officeDocument/2006/relationships/hyperlink" Target="http://en.wikipedia.org/wiki/Magic_(paranormal)" TargetMode="External"/><Relationship Id="rId4" Type="http://schemas.openxmlformats.org/officeDocument/2006/relationships/hyperlink" Target="http://en.wikipedia.org/wiki/Fantasy_fiction"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thecanadianencyclopedia.com/customcode/TCEMediaPopup.cfm?Language=E&amp;ArticleID=A0005592&amp;MediaID=7766&amp;TB_iframe=true&amp;height=612&amp;width=885&amp;modal=tru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thecanadianencyclopedia.com/articles/tomson-highway" TargetMode="External"/><Relationship Id="rId2" Type="http://schemas.openxmlformats.org/officeDocument/2006/relationships/hyperlink" Target="http://www.thecanadianencyclopedia.com/articles/thomas-king" TargetMode="External"/><Relationship Id="rId1" Type="http://schemas.openxmlformats.org/officeDocument/2006/relationships/slideLayout" Target="../slideLayouts/slideLayout2.xml"/><Relationship Id="rId4" Type="http://schemas.openxmlformats.org/officeDocument/2006/relationships/hyperlink" Target="http://www.thecanadianencyclopedia.com/articles/nanaboz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err="1" smtClean="0">
                <a:latin typeface="Broadway" pitchFamily="82" charset="0"/>
              </a:rPr>
              <a:t>Nanabush</a:t>
            </a:r>
            <a:endParaRPr lang="en-CA" dirty="0">
              <a:latin typeface="Broadway" pitchFamily="82" charset="0"/>
            </a:endParaRPr>
          </a:p>
        </p:txBody>
      </p:sp>
      <p:sp>
        <p:nvSpPr>
          <p:cNvPr id="3" name="Subtitle 2"/>
          <p:cNvSpPr>
            <a:spLocks noGrp="1"/>
          </p:cNvSpPr>
          <p:nvPr>
            <p:ph type="subTitle" idx="1"/>
          </p:nvPr>
        </p:nvSpPr>
        <p:spPr/>
        <p:txBody>
          <a:bodyPr/>
          <a:lstStyle/>
          <a:p>
            <a:r>
              <a:rPr lang="en-CA" sz="3600" b="1" dirty="0" err="1"/>
              <a:t>Nanabozho</a:t>
            </a:r>
            <a:endParaRPr lang="en-CA" sz="3600" dirty="0"/>
          </a:p>
          <a:p>
            <a:endParaRPr lang="en-CA" dirty="0"/>
          </a:p>
        </p:txBody>
      </p:sp>
      <p:pic>
        <p:nvPicPr>
          <p:cNvPr id="4" name="Picture 3" descr="http://www.geocities.com/yosemite/gorge/1066/nanabush1.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31030" y="1268760"/>
            <a:ext cx="1265314" cy="1908000"/>
          </a:xfrm>
          <a:prstGeom prst="rect">
            <a:avLst/>
          </a:prstGeom>
          <a:noFill/>
          <a:ln>
            <a:noFill/>
          </a:ln>
        </p:spPr>
      </p:pic>
    </p:spTree>
    <p:extLst>
      <p:ext uri="{BB962C8B-B14F-4D97-AF65-F5344CB8AC3E}">
        <p14:creationId xmlns:p14="http://schemas.microsoft.com/office/powerpoint/2010/main" val="41953279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56648"/>
            <a:ext cx="8229600" cy="5469515"/>
          </a:xfrm>
        </p:spPr>
        <p:txBody>
          <a:bodyPr/>
          <a:lstStyle/>
          <a:p>
            <a:pPr marL="0" indent="0">
              <a:buNone/>
            </a:pPr>
            <a:r>
              <a:rPr lang="en-CA" b="1" u="sng" dirty="0">
                <a:hlinkClick r:id="rId2"/>
              </a:rPr>
              <a:t>THE ORIGINS OF </a:t>
            </a:r>
            <a:r>
              <a:rPr lang="en-CA" b="1" u="sng" dirty="0" smtClean="0">
                <a:hlinkClick r:id="rId2"/>
              </a:rPr>
              <a:t>NANABUSH</a:t>
            </a:r>
            <a:endParaRPr lang="en-CA" dirty="0"/>
          </a:p>
        </p:txBody>
      </p:sp>
      <p:pic>
        <p:nvPicPr>
          <p:cNvPr id="4" name="Picture 3" descr="http://www.geocities.com/yosemite/gorge/1066/nativeline.gif"/>
          <p:cNvPicPr/>
          <p:nvPr/>
        </p:nvPicPr>
        <p:blipFill>
          <a:blip r:embed="rId3">
            <a:extLst>
              <a:ext uri="{28A0092B-C50C-407E-A947-70E740481C1C}">
                <a14:useLocalDpi xmlns:a14="http://schemas.microsoft.com/office/drawing/2010/main" val="0"/>
              </a:ext>
            </a:extLst>
          </a:blip>
          <a:srcRect/>
          <a:stretch>
            <a:fillRect/>
          </a:stretch>
        </p:blipFill>
        <p:spPr bwMode="auto">
          <a:xfrm>
            <a:off x="1475656" y="260648"/>
            <a:ext cx="6588000" cy="396000"/>
          </a:xfrm>
          <a:prstGeom prst="rect">
            <a:avLst/>
          </a:prstGeom>
          <a:noFill/>
          <a:ln>
            <a:noFill/>
          </a:ln>
        </p:spPr>
      </p:pic>
      <p:pic>
        <p:nvPicPr>
          <p:cNvPr id="11" name="Picture 10" descr="manitou.gif (2577 bytes)"/>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1520" y="1484784"/>
            <a:ext cx="447675" cy="904875"/>
          </a:xfrm>
          <a:prstGeom prst="rect">
            <a:avLst/>
          </a:prstGeom>
          <a:noFill/>
          <a:ln>
            <a:noFill/>
          </a:ln>
        </p:spPr>
      </p:pic>
      <p:sp>
        <p:nvSpPr>
          <p:cNvPr id="9" name="Rectangle 8"/>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CA"/>
          </a:p>
        </p:txBody>
      </p:sp>
      <p:sp>
        <p:nvSpPr>
          <p:cNvPr id="10" name="Rectangle 9"/>
          <p:cNvSpPr>
            <a:spLocks noChangeArrowheads="1"/>
          </p:cNvSpPr>
          <p:nvPr/>
        </p:nvSpPr>
        <p:spPr bwMode="auto">
          <a:xfrm>
            <a:off x="755576" y="1404059"/>
            <a:ext cx="792088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In the beginning, as the Ojibwa story tellers say, the world in which we live did not exist. </a:t>
            </a:r>
            <a:r>
              <a:rPr kumimoji="0" lang="en-CA"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Kitchi</a:t>
            </a:r>
            <a:r>
              <a:rPr kumimoji="0" lang="en-CA"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Manitou, the Great Spirit, had a dream in which he saw a world made of mountains and valleys, lakes and streams, plants and animals, and people. In his wisdom </a:t>
            </a:r>
            <a:r>
              <a:rPr kumimoji="0" lang="en-CA"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Kitchi</a:t>
            </a:r>
            <a:r>
              <a:rPr kumimoji="0" lang="en-CA"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Manitou realized that he was to bring these things into being. He created a world made of four primary elements; rock, water, fire and wind:</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CA" sz="2000" b="0" i="0" u="none" strike="noStrike" cap="none" normalizeH="0" baseline="0" dirty="0" smtClean="0">
              <a:ln>
                <a:noFill/>
              </a:ln>
              <a:solidFill>
                <a:schemeClr val="tx1"/>
              </a:solidFill>
              <a:effectLst/>
              <a:latin typeface="Comic Sans MS" pitchFamily="66" charset="0"/>
              <a:cs typeface="Arial" pitchFamily="34" charset="0"/>
            </a:endParaRPr>
          </a:p>
          <a:p>
            <a:pPr lvl="0" fontAlgn="base">
              <a:spcBef>
                <a:spcPct val="0"/>
              </a:spcBef>
              <a:spcAft>
                <a:spcPct val="0"/>
              </a:spcAft>
            </a:pPr>
            <a:r>
              <a:rPr lang="en-CA" sz="2000" i="1" dirty="0">
                <a:latin typeface="Comic Sans MS" pitchFamily="66" charset="0"/>
              </a:rPr>
              <a:t>To the sun he gave the power to heat and light the earth,</a:t>
            </a:r>
            <a:r>
              <a:rPr lang="en-CA" sz="2000" b="1" i="1" dirty="0">
                <a:latin typeface="Comic Sans MS" pitchFamily="66" charset="0"/>
              </a:rPr>
              <a:t/>
            </a:r>
            <a:br>
              <a:rPr lang="en-CA" sz="2000" b="1" i="1" dirty="0">
                <a:latin typeface="Comic Sans MS" pitchFamily="66" charset="0"/>
              </a:rPr>
            </a:br>
            <a:r>
              <a:rPr lang="en-CA" sz="2000" i="1" dirty="0">
                <a:latin typeface="Comic Sans MS" pitchFamily="66" charset="0"/>
              </a:rPr>
              <a:t>To the earth he gave the power of growth and healing, </a:t>
            </a:r>
            <a:r>
              <a:rPr lang="en-CA" sz="2000" b="1" i="1" dirty="0">
                <a:latin typeface="Comic Sans MS" pitchFamily="66" charset="0"/>
              </a:rPr>
              <a:t/>
            </a:r>
            <a:br>
              <a:rPr lang="en-CA" sz="2000" b="1" i="1" dirty="0">
                <a:latin typeface="Comic Sans MS" pitchFamily="66" charset="0"/>
              </a:rPr>
            </a:br>
            <a:r>
              <a:rPr lang="en-CA" sz="2000" i="1" dirty="0">
                <a:latin typeface="Comic Sans MS" pitchFamily="66" charset="0"/>
              </a:rPr>
              <a:t>To the water he gave purity and renewal,</a:t>
            </a:r>
            <a:r>
              <a:rPr lang="en-CA" sz="2000" b="1" i="1" dirty="0">
                <a:latin typeface="Comic Sans MS" pitchFamily="66" charset="0"/>
              </a:rPr>
              <a:t/>
            </a:r>
            <a:br>
              <a:rPr lang="en-CA" sz="2000" b="1" i="1" dirty="0">
                <a:latin typeface="Comic Sans MS" pitchFamily="66" charset="0"/>
              </a:rPr>
            </a:br>
            <a:r>
              <a:rPr lang="en-CA" sz="2000" i="1" dirty="0">
                <a:latin typeface="Comic Sans MS" pitchFamily="66" charset="0"/>
              </a:rPr>
              <a:t>To the wind he gave music and the breath of life itself,</a:t>
            </a:r>
            <a:r>
              <a:rPr lang="en-CA" sz="2000" b="1" i="1" dirty="0">
                <a:latin typeface="Comic Sans MS" pitchFamily="66" charset="0"/>
              </a:rPr>
              <a:t/>
            </a:r>
            <a:br>
              <a:rPr lang="en-CA" sz="2000" b="1" i="1" dirty="0">
                <a:latin typeface="Comic Sans MS" pitchFamily="66" charset="0"/>
              </a:rPr>
            </a:br>
            <a:r>
              <a:rPr lang="en-CA" sz="2000" i="1" dirty="0">
                <a:latin typeface="Comic Sans MS" pitchFamily="66" charset="0"/>
              </a:rPr>
              <a:t>After these things </a:t>
            </a:r>
            <a:r>
              <a:rPr lang="en-CA" sz="2000" i="1" dirty="0" err="1">
                <a:latin typeface="Comic Sans MS" pitchFamily="66" charset="0"/>
              </a:rPr>
              <a:t>Kitchi</a:t>
            </a:r>
            <a:r>
              <a:rPr lang="en-CA" sz="2000" i="1" dirty="0">
                <a:latin typeface="Comic Sans MS" pitchFamily="66" charset="0"/>
              </a:rPr>
              <a:t> Manitou created human kind. </a:t>
            </a:r>
            <a:endParaRPr lang="en-CA" sz="2000" i="1" dirty="0" smtClean="0">
              <a:latin typeface="Comic Sans MS" pitchFamily="66" charset="0"/>
            </a:endParaRPr>
          </a:p>
          <a:p>
            <a:pPr lvl="0" fontAlgn="base">
              <a:spcBef>
                <a:spcPct val="0"/>
              </a:spcBef>
              <a:spcAft>
                <a:spcPct val="0"/>
              </a:spcAft>
            </a:pPr>
            <a:r>
              <a:rPr lang="en-CA" sz="2000" i="1" dirty="0" smtClean="0">
                <a:latin typeface="Comic Sans MS" pitchFamily="66" charset="0"/>
              </a:rPr>
              <a:t>To </a:t>
            </a:r>
            <a:r>
              <a:rPr lang="en-CA" sz="2000" i="1" dirty="0">
                <a:latin typeface="Comic Sans MS" pitchFamily="66" charset="0"/>
              </a:rPr>
              <a:t>them he gave the power of dream.</a:t>
            </a:r>
            <a:endParaRPr kumimoji="0" lang="en-CA" sz="2000" b="0" i="0" u="none" strike="noStrike" cap="none" normalizeH="0" baseline="0" dirty="0" smtClean="0">
              <a:ln>
                <a:noFill/>
              </a:ln>
              <a:solidFill>
                <a:schemeClr val="tx1"/>
              </a:solidFill>
              <a:effectLst/>
              <a:latin typeface="Comic Sans MS" pitchFamily="66" charset="0"/>
              <a:cs typeface="Arial"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3720508913"/>
              </p:ext>
            </p:extLst>
          </p:nvPr>
        </p:nvGraphicFramePr>
        <p:xfrm>
          <a:off x="107504" y="6209876"/>
          <a:ext cx="8784976" cy="315468"/>
        </p:xfrm>
        <a:graphic>
          <a:graphicData uri="http://schemas.openxmlformats.org/drawingml/2006/table">
            <a:tbl>
              <a:tblPr firstRow="1" firstCol="1" bandRow="1">
                <a:tableStyleId>{5C22544A-7EE6-4342-B048-85BDC9FD1C3A}</a:tableStyleId>
              </a:tblPr>
              <a:tblGrid>
                <a:gridCol w="90410"/>
                <a:gridCol w="8694566"/>
              </a:tblGrid>
              <a:tr h="0">
                <a:tc>
                  <a:txBody>
                    <a:bodyPr/>
                    <a:lstStyle/>
                    <a:p>
                      <a:pPr>
                        <a:lnSpc>
                          <a:spcPct val="115000"/>
                        </a:lnSpc>
                      </a:pPr>
                      <a:endParaRPr lang="en-CA" sz="1800">
                        <a:effectLst/>
                        <a:latin typeface="Calibri"/>
                      </a:endParaRPr>
                    </a:p>
                  </a:txBody>
                  <a:tcPr marL="0" marR="0" marT="0" marB="0" anchor="ctr"/>
                </a:tc>
                <a:tc>
                  <a:txBody>
                    <a:bodyPr/>
                    <a:lstStyle/>
                    <a:p>
                      <a:pPr>
                        <a:lnSpc>
                          <a:spcPct val="115000"/>
                        </a:lnSpc>
                        <a:spcAft>
                          <a:spcPts val="1000"/>
                        </a:spcAft>
                      </a:pPr>
                      <a:r>
                        <a:rPr lang="en-CA" sz="1800" dirty="0" err="1">
                          <a:effectLst/>
                        </a:rPr>
                        <a:t>Gitchi</a:t>
                      </a:r>
                      <a:r>
                        <a:rPr lang="en-CA" sz="1800" dirty="0">
                          <a:effectLst/>
                        </a:rPr>
                        <a:t> Manitou or the Great Spirit. The creator of the world. The sun is said to be his home.</a:t>
                      </a:r>
                      <a:endParaRPr lang="en-CA" sz="1800" dirty="0">
                        <a:effectLst/>
                        <a:latin typeface="Calibri"/>
                        <a:ea typeface="Calibri"/>
                        <a:cs typeface="Times New Roman"/>
                      </a:endParaRPr>
                    </a:p>
                  </a:txBody>
                  <a:tcPr marL="0" marR="0" marT="0" marB="0" anchor="ctr"/>
                </a:tc>
              </a:tr>
            </a:tbl>
          </a:graphicData>
        </a:graphic>
      </p:graphicFrame>
    </p:spTree>
    <p:extLst>
      <p:ext uri="{BB962C8B-B14F-4D97-AF65-F5344CB8AC3E}">
        <p14:creationId xmlns:p14="http://schemas.microsoft.com/office/powerpoint/2010/main" val="42664745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980728"/>
            <a:ext cx="8568952" cy="5688632"/>
          </a:xfrm>
        </p:spPr>
        <p:txBody>
          <a:bodyPr>
            <a:normAutofit fontScale="62500" lnSpcReduction="20000"/>
          </a:bodyPr>
          <a:lstStyle/>
          <a:p>
            <a:pPr marL="0" indent="0">
              <a:buNone/>
            </a:pPr>
            <a:r>
              <a:rPr lang="en-CA" dirty="0" smtClean="0">
                <a:latin typeface="Comic Sans MS" pitchFamily="66" charset="0"/>
              </a:rPr>
              <a:t>                                  As </a:t>
            </a:r>
            <a:r>
              <a:rPr lang="en-CA" dirty="0">
                <a:latin typeface="Comic Sans MS" pitchFamily="66" charset="0"/>
              </a:rPr>
              <a:t>the world was new, the Ojibwa people had </a:t>
            </a:r>
            <a:r>
              <a:rPr lang="en-CA" dirty="0" smtClean="0">
                <a:latin typeface="Comic Sans MS" pitchFamily="66" charset="0"/>
              </a:rPr>
              <a:t> </a:t>
            </a:r>
          </a:p>
          <a:p>
            <a:pPr marL="0" indent="0">
              <a:buNone/>
            </a:pPr>
            <a:r>
              <a:rPr lang="en-CA" dirty="0">
                <a:latin typeface="Comic Sans MS" pitchFamily="66" charset="0"/>
              </a:rPr>
              <a:t> </a:t>
            </a:r>
            <a:r>
              <a:rPr lang="en-CA" dirty="0" smtClean="0">
                <a:latin typeface="Comic Sans MS" pitchFamily="66" charset="0"/>
              </a:rPr>
              <a:t>                                 much </a:t>
            </a:r>
            <a:r>
              <a:rPr lang="en-CA" dirty="0">
                <a:latin typeface="Comic Sans MS" pitchFamily="66" charset="0"/>
              </a:rPr>
              <a:t>to learn and </a:t>
            </a:r>
            <a:r>
              <a:rPr lang="en-CA" dirty="0" err="1">
                <a:latin typeface="Comic Sans MS" pitchFamily="66" charset="0"/>
              </a:rPr>
              <a:t>Kitchi</a:t>
            </a:r>
            <a:r>
              <a:rPr lang="en-CA" dirty="0">
                <a:latin typeface="Comic Sans MS" pitchFamily="66" charset="0"/>
              </a:rPr>
              <a:t> Manitou took pity on </a:t>
            </a:r>
            <a:endParaRPr lang="en-CA" dirty="0" smtClean="0">
              <a:latin typeface="Comic Sans MS" pitchFamily="66" charset="0"/>
            </a:endParaRPr>
          </a:p>
          <a:p>
            <a:pPr marL="0" indent="0">
              <a:buNone/>
            </a:pPr>
            <a:r>
              <a:rPr lang="en-CA" dirty="0">
                <a:latin typeface="Comic Sans MS" pitchFamily="66" charset="0"/>
              </a:rPr>
              <a:t> </a:t>
            </a:r>
            <a:r>
              <a:rPr lang="en-CA" dirty="0" smtClean="0">
                <a:latin typeface="Comic Sans MS" pitchFamily="66" charset="0"/>
              </a:rPr>
              <a:t>                                 them </a:t>
            </a:r>
            <a:r>
              <a:rPr lang="en-CA" dirty="0">
                <a:latin typeface="Comic Sans MS" pitchFamily="66" charset="0"/>
              </a:rPr>
              <a:t>and sent them a teacher, </a:t>
            </a:r>
            <a:r>
              <a:rPr lang="en-CA" dirty="0" err="1">
                <a:latin typeface="Comic Sans MS" pitchFamily="66" charset="0"/>
              </a:rPr>
              <a:t>Nanabush</a:t>
            </a:r>
            <a:r>
              <a:rPr lang="en-CA" dirty="0">
                <a:latin typeface="Comic Sans MS" pitchFamily="66" charset="0"/>
              </a:rPr>
              <a:t>. </a:t>
            </a:r>
            <a:endParaRPr lang="en-CA" dirty="0" smtClean="0">
              <a:latin typeface="Comic Sans MS" pitchFamily="66" charset="0"/>
            </a:endParaRPr>
          </a:p>
          <a:p>
            <a:pPr marL="0" indent="0">
              <a:buNone/>
            </a:pPr>
            <a:r>
              <a:rPr lang="en-CA" dirty="0">
                <a:latin typeface="Comic Sans MS" pitchFamily="66" charset="0"/>
              </a:rPr>
              <a:t>	</a:t>
            </a:r>
            <a:r>
              <a:rPr lang="en-CA" dirty="0" smtClean="0">
                <a:latin typeface="Comic Sans MS" pitchFamily="66" charset="0"/>
              </a:rPr>
              <a:t>	          </a:t>
            </a:r>
            <a:r>
              <a:rPr lang="en-CA" dirty="0" err="1" smtClean="0">
                <a:latin typeface="Comic Sans MS" pitchFamily="66" charset="0"/>
              </a:rPr>
              <a:t>Nanabush</a:t>
            </a:r>
            <a:r>
              <a:rPr lang="en-CA" dirty="0" smtClean="0">
                <a:latin typeface="Comic Sans MS" pitchFamily="66" charset="0"/>
              </a:rPr>
              <a:t> </a:t>
            </a:r>
            <a:r>
              <a:rPr lang="en-CA" dirty="0">
                <a:latin typeface="Comic Sans MS" pitchFamily="66" charset="0"/>
              </a:rPr>
              <a:t>was the son of a human mother and </a:t>
            </a:r>
            <a:endParaRPr lang="en-CA" dirty="0" smtClean="0">
              <a:latin typeface="Comic Sans MS" pitchFamily="66" charset="0"/>
            </a:endParaRPr>
          </a:p>
          <a:p>
            <a:pPr marL="0" indent="0">
              <a:buNone/>
            </a:pPr>
            <a:r>
              <a:rPr lang="en-CA" dirty="0">
                <a:latin typeface="Comic Sans MS" pitchFamily="66" charset="0"/>
              </a:rPr>
              <a:t> </a:t>
            </a:r>
            <a:r>
              <a:rPr lang="en-CA" dirty="0" smtClean="0">
                <a:latin typeface="Comic Sans MS" pitchFamily="66" charset="0"/>
              </a:rPr>
              <a:t>                                 the </a:t>
            </a:r>
            <a:r>
              <a:rPr lang="en-CA" dirty="0">
                <a:latin typeface="Comic Sans MS" pitchFamily="66" charset="0"/>
              </a:rPr>
              <a:t>West Wind spirit father. He was sent to earth to teach his people about the healing plants, about kindness, generosity, and honesty. One of </a:t>
            </a:r>
            <a:r>
              <a:rPr lang="en-CA" dirty="0" err="1">
                <a:latin typeface="Comic Sans MS" pitchFamily="66" charset="0"/>
              </a:rPr>
              <a:t>Nanabush's</a:t>
            </a:r>
            <a:r>
              <a:rPr lang="en-CA" dirty="0">
                <a:latin typeface="Comic Sans MS" pitchFamily="66" charset="0"/>
              </a:rPr>
              <a:t> first tasks was to name the trees, the waters, the mountains, the animals, the birds and the plants. </a:t>
            </a:r>
            <a:endParaRPr lang="en-CA" dirty="0" smtClean="0">
              <a:latin typeface="Comic Sans MS" pitchFamily="66" charset="0"/>
            </a:endParaRPr>
          </a:p>
          <a:p>
            <a:pPr marL="0" indent="0">
              <a:buNone/>
            </a:pPr>
            <a:endParaRPr lang="en-CA" dirty="0">
              <a:latin typeface="Comic Sans MS" pitchFamily="66" charset="0"/>
            </a:endParaRPr>
          </a:p>
          <a:p>
            <a:pPr marL="0" indent="0">
              <a:buNone/>
            </a:pPr>
            <a:r>
              <a:rPr lang="en-CA" dirty="0" err="1">
                <a:latin typeface="Comic Sans MS" pitchFamily="66" charset="0"/>
              </a:rPr>
              <a:t>Nanabush</a:t>
            </a:r>
            <a:r>
              <a:rPr lang="en-CA" dirty="0">
                <a:latin typeface="Comic Sans MS" pitchFamily="66" charset="0"/>
              </a:rPr>
              <a:t> had powerful magic to give special powers or attributes to the animals and plants. </a:t>
            </a:r>
            <a:r>
              <a:rPr lang="en-CA" dirty="0" err="1">
                <a:latin typeface="Comic Sans MS" pitchFamily="66" charset="0"/>
              </a:rPr>
              <a:t>Nanabush</a:t>
            </a:r>
            <a:r>
              <a:rPr lang="en-CA" dirty="0">
                <a:latin typeface="Comic Sans MS" pitchFamily="66" charset="0"/>
              </a:rPr>
              <a:t> was also a Trickster, bent on making humans look silly (although his own jokes often backfired on him). As a Trickster, he could change form and take the shape of an animal. The one distinguishing feature of </a:t>
            </a:r>
            <a:r>
              <a:rPr lang="en-CA" dirty="0" err="1">
                <a:latin typeface="Comic Sans MS" pitchFamily="66" charset="0"/>
              </a:rPr>
              <a:t>Nanabush</a:t>
            </a:r>
            <a:r>
              <a:rPr lang="en-CA" dirty="0">
                <a:latin typeface="Comic Sans MS" pitchFamily="66" charset="0"/>
              </a:rPr>
              <a:t> when he was in human form, as drawn on rocks and carved in stone by the Ojibwa, was his rabbit-like </a:t>
            </a:r>
            <a:r>
              <a:rPr lang="en-CA" dirty="0" smtClean="0">
                <a:latin typeface="Comic Sans MS" pitchFamily="66" charset="0"/>
              </a:rPr>
              <a:t>ears.</a:t>
            </a:r>
          </a:p>
          <a:p>
            <a:pPr marL="0" indent="0">
              <a:buNone/>
            </a:pPr>
            <a:endParaRPr lang="en-CA" dirty="0">
              <a:latin typeface="Comic Sans MS" pitchFamily="66" charset="0"/>
            </a:endParaRPr>
          </a:p>
          <a:p>
            <a:pPr marL="0" indent="0" algn="r">
              <a:buNone/>
            </a:pPr>
            <a:r>
              <a:rPr lang="en-CA" dirty="0"/>
              <a:t>http://www.geocities.com/yosemite/gorge/1066/513ojibwa.htm</a:t>
            </a:r>
          </a:p>
          <a:p>
            <a:pPr marL="0" indent="0">
              <a:buNone/>
            </a:pPr>
            <a:endParaRPr lang="en-CA" dirty="0">
              <a:latin typeface="Comic Sans MS" pitchFamily="66" charset="0"/>
            </a:endParaRPr>
          </a:p>
        </p:txBody>
      </p:sp>
      <p:pic>
        <p:nvPicPr>
          <p:cNvPr id="6" name="Picture 5" descr="http://www.geocities.com/yosemite/gorge/1066/nanabush1.gif"/>
          <p:cNvPicPr/>
          <p:nvPr/>
        </p:nvPicPr>
        <p:blipFill>
          <a:blip r:embed="rId2">
            <a:extLst>
              <a:ext uri="{28A0092B-C50C-407E-A947-70E740481C1C}">
                <a14:useLocalDpi xmlns:a14="http://schemas.microsoft.com/office/drawing/2010/main" val="0"/>
              </a:ext>
            </a:extLst>
          </a:blip>
          <a:srcRect/>
          <a:stretch>
            <a:fillRect/>
          </a:stretch>
        </p:blipFill>
        <p:spPr bwMode="auto">
          <a:xfrm>
            <a:off x="1188368" y="443880"/>
            <a:ext cx="1295400" cy="1905000"/>
          </a:xfrm>
          <a:prstGeom prst="rect">
            <a:avLst/>
          </a:prstGeom>
          <a:noFill/>
          <a:ln>
            <a:noFill/>
          </a:ln>
        </p:spPr>
      </p:pic>
    </p:spTree>
    <p:extLst>
      <p:ext uri="{BB962C8B-B14F-4D97-AF65-F5344CB8AC3E}">
        <p14:creationId xmlns:p14="http://schemas.microsoft.com/office/powerpoint/2010/main" val="21573643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03237"/>
            <a:ext cx="8507288" cy="5966123"/>
          </a:xfrm>
        </p:spPr>
        <p:txBody>
          <a:bodyPr>
            <a:noAutofit/>
          </a:bodyPr>
          <a:lstStyle/>
          <a:p>
            <a:pPr marL="0" indent="0">
              <a:buNone/>
            </a:pPr>
            <a:r>
              <a:rPr lang="en-CA" sz="1800" b="1" dirty="0">
                <a:latin typeface="Comic Sans MS" pitchFamily="66" charset="0"/>
                <a:hlinkClick r:id="rId2"/>
              </a:rPr>
              <a:t>SPIRITUAL LAWS</a:t>
            </a:r>
            <a:endParaRPr lang="en-CA" sz="1800" dirty="0">
              <a:latin typeface="Comic Sans MS" pitchFamily="66" charset="0"/>
            </a:endParaRPr>
          </a:p>
          <a:p>
            <a:r>
              <a:rPr lang="en-CA" sz="1600" dirty="0">
                <a:latin typeface="Comic Sans MS" pitchFamily="66" charset="0"/>
              </a:rPr>
              <a:t>Be in good relationship with all things</a:t>
            </a:r>
            <a:br>
              <a:rPr lang="en-CA" sz="1600" dirty="0">
                <a:latin typeface="Comic Sans MS" pitchFamily="66" charset="0"/>
              </a:rPr>
            </a:br>
            <a:r>
              <a:rPr lang="en-CA" sz="1600" dirty="0">
                <a:latin typeface="Comic Sans MS" pitchFamily="66" charset="0"/>
              </a:rPr>
              <a:t>Children are a gift from the creator, lent to us for a short time</a:t>
            </a:r>
            <a:br>
              <a:rPr lang="en-CA" sz="1600" dirty="0">
                <a:latin typeface="Comic Sans MS" pitchFamily="66" charset="0"/>
              </a:rPr>
            </a:br>
            <a:r>
              <a:rPr lang="en-CA" sz="1600" dirty="0">
                <a:latin typeface="Comic Sans MS" pitchFamily="66" charset="0"/>
              </a:rPr>
              <a:t>How we honour a gift is one measure of how we honour that which created all things</a:t>
            </a:r>
            <a:br>
              <a:rPr lang="en-CA" sz="1600" dirty="0">
                <a:latin typeface="Comic Sans MS" pitchFamily="66" charset="0"/>
              </a:rPr>
            </a:br>
            <a:r>
              <a:rPr lang="en-CA" sz="1600" dirty="0">
                <a:latin typeface="Comic Sans MS" pitchFamily="66" charset="0"/>
              </a:rPr>
              <a:t>Beginnings and endings are the same; always and forever</a:t>
            </a:r>
            <a:br>
              <a:rPr lang="en-CA" sz="1600" dirty="0">
                <a:latin typeface="Comic Sans MS" pitchFamily="66" charset="0"/>
              </a:rPr>
            </a:br>
            <a:r>
              <a:rPr lang="en-CA" sz="1600" dirty="0">
                <a:latin typeface="Comic Sans MS" pitchFamily="66" charset="0"/>
              </a:rPr>
              <a:t>The Spirit of the Creator dwells in all things, both animate and inanimate</a:t>
            </a:r>
            <a:br>
              <a:rPr lang="en-CA" sz="1600" dirty="0">
                <a:latin typeface="Comic Sans MS" pitchFamily="66" charset="0"/>
              </a:rPr>
            </a:br>
            <a:r>
              <a:rPr lang="en-CA" sz="1600" dirty="0">
                <a:latin typeface="Comic Sans MS" pitchFamily="66" charset="0"/>
              </a:rPr>
              <a:t>Knowledge is to be shared. Each person is blessed by both the opportunity to teach and to learn, to give and to receive</a:t>
            </a:r>
            <a:br>
              <a:rPr lang="en-CA" sz="1600" dirty="0">
                <a:latin typeface="Comic Sans MS" pitchFamily="66" charset="0"/>
              </a:rPr>
            </a:br>
            <a:r>
              <a:rPr lang="en-CA" sz="1600" dirty="0">
                <a:latin typeface="Comic Sans MS" pitchFamily="66" charset="0"/>
              </a:rPr>
              <a:t>Knowledge once shared, is the greatest equalizer</a:t>
            </a:r>
            <a:br>
              <a:rPr lang="en-CA" sz="1600" dirty="0">
                <a:latin typeface="Comic Sans MS" pitchFamily="66" charset="0"/>
              </a:rPr>
            </a:br>
            <a:r>
              <a:rPr lang="en-CA" sz="1600" dirty="0">
                <a:latin typeface="Comic Sans MS" pitchFamily="66" charset="0"/>
              </a:rPr>
              <a:t>There is no forward growth free of the risk of pain, for pain is the balance of joy. Each heightens our understandings and appreciation for the other</a:t>
            </a:r>
            <a:br>
              <a:rPr lang="en-CA" sz="1600" dirty="0">
                <a:latin typeface="Comic Sans MS" pitchFamily="66" charset="0"/>
              </a:rPr>
            </a:br>
            <a:r>
              <a:rPr lang="en-CA" sz="1600" dirty="0">
                <a:latin typeface="Comic Sans MS" pitchFamily="66" charset="0"/>
              </a:rPr>
              <a:t>Truth is found in more than one direction; it is unchanging and forever</a:t>
            </a:r>
            <a:br>
              <a:rPr lang="en-CA" sz="1600" dirty="0">
                <a:latin typeface="Comic Sans MS" pitchFamily="66" charset="0"/>
              </a:rPr>
            </a:br>
            <a:r>
              <a:rPr lang="en-CA" sz="1600" dirty="0">
                <a:latin typeface="Comic Sans MS" pitchFamily="66" charset="0"/>
              </a:rPr>
              <a:t>Children are closer to the Creator. We are to learn from them, as much as they are to learn from us</a:t>
            </a:r>
            <a:br>
              <a:rPr lang="en-CA" sz="1600" dirty="0">
                <a:latin typeface="Comic Sans MS" pitchFamily="66" charset="0"/>
              </a:rPr>
            </a:br>
            <a:r>
              <a:rPr lang="en-CA" sz="1600" dirty="0">
                <a:latin typeface="Comic Sans MS" pitchFamily="66" charset="0"/>
              </a:rPr>
              <a:t>Nothing exists is owned by us. What we use we must share</a:t>
            </a:r>
            <a:br>
              <a:rPr lang="en-CA" sz="1600" dirty="0">
                <a:latin typeface="Comic Sans MS" pitchFamily="66" charset="0"/>
              </a:rPr>
            </a:br>
            <a:r>
              <a:rPr lang="en-CA" sz="1600" dirty="0">
                <a:latin typeface="Comic Sans MS" pitchFamily="66" charset="0"/>
              </a:rPr>
              <a:t>All things work in cycles or circles. </a:t>
            </a:r>
            <a:br>
              <a:rPr lang="en-CA" sz="1600" dirty="0">
                <a:latin typeface="Comic Sans MS" pitchFamily="66" charset="0"/>
              </a:rPr>
            </a:br>
            <a:r>
              <a:rPr lang="en-CA" sz="1600" dirty="0">
                <a:latin typeface="Comic Sans MS" pitchFamily="66" charset="0"/>
              </a:rPr>
              <a:t>We are related to everything that exists. As such, we must respect all of creation as much as we seek our own self-respect</a:t>
            </a:r>
            <a:br>
              <a:rPr lang="en-CA" sz="1600" dirty="0">
                <a:latin typeface="Comic Sans MS" pitchFamily="66" charset="0"/>
              </a:rPr>
            </a:br>
            <a:r>
              <a:rPr lang="en-CA" sz="1600" dirty="0">
                <a:latin typeface="Comic Sans MS" pitchFamily="66" charset="0"/>
              </a:rPr>
              <a:t>Of all the strengths, the greatest is kindness</a:t>
            </a:r>
          </a:p>
          <a:p>
            <a:pPr marL="0" indent="0">
              <a:buNone/>
            </a:pPr>
            <a:endParaRPr lang="en-CA" sz="1600" i="1" dirty="0" smtClean="0">
              <a:latin typeface="Comic Sans MS" pitchFamily="66" charset="0"/>
            </a:endParaRPr>
          </a:p>
          <a:p>
            <a:pPr marL="0" indent="0" algn="r">
              <a:buNone/>
            </a:pPr>
            <a:r>
              <a:rPr lang="en-CA" sz="1600" i="1" dirty="0" err="1" smtClean="0">
                <a:latin typeface="Comic Sans MS" pitchFamily="66" charset="0"/>
              </a:rPr>
              <a:t>Anishnabe</a:t>
            </a:r>
            <a:r>
              <a:rPr lang="en-CA" sz="1600" i="1" dirty="0" smtClean="0">
                <a:latin typeface="Comic Sans MS" pitchFamily="66" charset="0"/>
              </a:rPr>
              <a:t> </a:t>
            </a:r>
            <a:r>
              <a:rPr lang="en-CA" sz="1600" i="1" dirty="0">
                <a:latin typeface="Comic Sans MS" pitchFamily="66" charset="0"/>
              </a:rPr>
              <a:t>101: The Circle of the Turtle Lodge, Aimee Bailey, 2000</a:t>
            </a:r>
            <a:endParaRPr lang="en-CA" sz="1600" dirty="0">
              <a:latin typeface="Comic Sans MS" pitchFamily="66" charset="0"/>
            </a:endParaRPr>
          </a:p>
          <a:p>
            <a:endParaRPr lang="en-CA" sz="1800" dirty="0">
              <a:latin typeface="Comic Sans MS" pitchFamily="66" charset="0"/>
            </a:endParaRPr>
          </a:p>
        </p:txBody>
      </p:sp>
      <p:pic>
        <p:nvPicPr>
          <p:cNvPr id="4" name="Picture 3" descr="http://www.geocities.com/yosemite/gorge/1066/nativeline.gif"/>
          <p:cNvPicPr/>
          <p:nvPr/>
        </p:nvPicPr>
        <p:blipFill>
          <a:blip r:embed="rId3">
            <a:extLst>
              <a:ext uri="{28A0092B-C50C-407E-A947-70E740481C1C}">
                <a14:useLocalDpi xmlns:a14="http://schemas.microsoft.com/office/drawing/2010/main" val="0"/>
              </a:ext>
            </a:extLst>
          </a:blip>
          <a:srcRect/>
          <a:stretch>
            <a:fillRect/>
          </a:stretch>
        </p:blipFill>
        <p:spPr bwMode="auto">
          <a:xfrm>
            <a:off x="1907704" y="404664"/>
            <a:ext cx="4810125" cy="190500"/>
          </a:xfrm>
          <a:prstGeom prst="rect">
            <a:avLst/>
          </a:prstGeom>
          <a:noFill/>
          <a:ln>
            <a:noFill/>
          </a:ln>
        </p:spPr>
      </p:pic>
      <p:pic>
        <p:nvPicPr>
          <p:cNvPr id="5" name="Picture 4" descr="http://www.geocities.com/yosemite/gorge/1066/nativeline.gif"/>
          <p:cNvPicPr/>
          <p:nvPr/>
        </p:nvPicPr>
        <p:blipFill>
          <a:blip r:embed="rId3">
            <a:extLst>
              <a:ext uri="{28A0092B-C50C-407E-A947-70E740481C1C}">
                <a14:useLocalDpi xmlns:a14="http://schemas.microsoft.com/office/drawing/2010/main" val="0"/>
              </a:ext>
            </a:extLst>
          </a:blip>
          <a:srcRect/>
          <a:stretch>
            <a:fillRect/>
          </a:stretch>
        </p:blipFill>
        <p:spPr bwMode="auto">
          <a:xfrm>
            <a:off x="2166937" y="6478860"/>
            <a:ext cx="4810125" cy="190500"/>
          </a:xfrm>
          <a:prstGeom prst="rect">
            <a:avLst/>
          </a:prstGeom>
          <a:noFill/>
          <a:ln>
            <a:noFill/>
          </a:ln>
        </p:spPr>
      </p:pic>
    </p:spTree>
    <p:extLst>
      <p:ext uri="{BB962C8B-B14F-4D97-AF65-F5344CB8AC3E}">
        <p14:creationId xmlns:p14="http://schemas.microsoft.com/office/powerpoint/2010/main" val="36439387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229600" cy="5001419"/>
          </a:xfrm>
        </p:spPr>
        <p:txBody>
          <a:bodyPr>
            <a:normAutofit/>
          </a:bodyPr>
          <a:lstStyle/>
          <a:p>
            <a:pPr marL="0" indent="0">
              <a:buNone/>
            </a:pPr>
            <a:r>
              <a:rPr lang="en-CA" sz="2800" dirty="0">
                <a:latin typeface="Comic Sans MS" pitchFamily="66" charset="0"/>
              </a:rPr>
              <a:t>In </a:t>
            </a:r>
            <a:r>
              <a:rPr lang="en-CA" sz="2800" u="sng" dirty="0" err="1">
                <a:latin typeface="Comic Sans MS" pitchFamily="66" charset="0"/>
                <a:hlinkClick r:id="rId2" tooltip="Aadizookaan"/>
              </a:rPr>
              <a:t>Anishinaabe</a:t>
            </a:r>
            <a:r>
              <a:rPr lang="en-CA" sz="2800" u="sng" dirty="0">
                <a:latin typeface="Comic Sans MS" pitchFamily="66" charset="0"/>
                <a:hlinkClick r:id="rId2" tooltip="Aadizookaan"/>
              </a:rPr>
              <a:t> mythology</a:t>
            </a:r>
            <a:r>
              <a:rPr lang="en-CA" sz="2800" dirty="0">
                <a:latin typeface="Comic Sans MS" pitchFamily="66" charset="0"/>
              </a:rPr>
              <a:t>, particularly among the </a:t>
            </a:r>
            <a:r>
              <a:rPr lang="en-CA" sz="2800" u="sng" dirty="0">
                <a:latin typeface="Comic Sans MS" pitchFamily="66" charset="0"/>
                <a:hlinkClick r:id="rId3" tooltip="Ojibwa"/>
              </a:rPr>
              <a:t>Ojibwa</a:t>
            </a:r>
            <a:r>
              <a:rPr lang="en-CA" sz="2800" dirty="0">
                <a:latin typeface="Comic Sans MS" pitchFamily="66" charset="0"/>
              </a:rPr>
              <a:t>, </a:t>
            </a:r>
            <a:r>
              <a:rPr lang="en-CA" sz="2800" b="1" dirty="0" err="1" smtClean="0">
                <a:latin typeface="Comic Sans MS" pitchFamily="66" charset="0"/>
              </a:rPr>
              <a:t>Nanabozho</a:t>
            </a:r>
            <a:r>
              <a:rPr lang="en-CA" sz="2800" dirty="0" smtClean="0">
                <a:latin typeface="Comic Sans MS" pitchFamily="66" charset="0"/>
              </a:rPr>
              <a:t> also </a:t>
            </a:r>
            <a:r>
              <a:rPr lang="en-CA" sz="2800" dirty="0">
                <a:latin typeface="Comic Sans MS" pitchFamily="66" charset="0"/>
              </a:rPr>
              <a:t>known as </a:t>
            </a:r>
            <a:r>
              <a:rPr lang="en-CA" sz="2800" b="1" dirty="0" err="1" smtClean="0">
                <a:latin typeface="Comic Sans MS" pitchFamily="66" charset="0"/>
              </a:rPr>
              <a:t>Nanabush</a:t>
            </a:r>
            <a:r>
              <a:rPr lang="en-CA" sz="2800" u="sng" baseline="30000" dirty="0">
                <a:latin typeface="Comic Sans MS" pitchFamily="66" charset="0"/>
              </a:rPr>
              <a:t> </a:t>
            </a:r>
            <a:r>
              <a:rPr lang="en-CA" sz="2800" dirty="0" smtClean="0">
                <a:latin typeface="Comic Sans MS" pitchFamily="66" charset="0"/>
              </a:rPr>
              <a:t>is </a:t>
            </a:r>
            <a:r>
              <a:rPr lang="en-CA" sz="2800" dirty="0">
                <a:latin typeface="Comic Sans MS" pitchFamily="66" charset="0"/>
              </a:rPr>
              <a:t>a spirit, and figures prominently in their storytelling, including the story of the world's creation. </a:t>
            </a:r>
            <a:r>
              <a:rPr lang="en-CA" sz="2800" dirty="0" err="1">
                <a:latin typeface="Comic Sans MS" pitchFamily="66" charset="0"/>
              </a:rPr>
              <a:t>Nanabozho</a:t>
            </a:r>
            <a:r>
              <a:rPr lang="en-CA" sz="2800" dirty="0">
                <a:latin typeface="Comic Sans MS" pitchFamily="66" charset="0"/>
              </a:rPr>
              <a:t> is the </a:t>
            </a:r>
            <a:r>
              <a:rPr lang="en-CA" sz="2800" dirty="0" err="1">
                <a:latin typeface="Comic Sans MS" pitchFamily="66" charset="0"/>
              </a:rPr>
              <a:t>Ojibwe</a:t>
            </a:r>
            <a:r>
              <a:rPr lang="en-CA" sz="2800" dirty="0">
                <a:latin typeface="Comic Sans MS" pitchFamily="66" charset="0"/>
              </a:rPr>
              <a:t> </a:t>
            </a:r>
            <a:r>
              <a:rPr lang="en-CA" sz="2800" u="sng" dirty="0">
                <a:latin typeface="Comic Sans MS" pitchFamily="66" charset="0"/>
                <a:hlinkClick r:id="rId4" tooltip="Trickster"/>
              </a:rPr>
              <a:t>trickster</a:t>
            </a:r>
            <a:r>
              <a:rPr lang="en-CA" sz="2800" dirty="0">
                <a:latin typeface="Comic Sans MS" pitchFamily="66" charset="0"/>
              </a:rPr>
              <a:t> figure and </a:t>
            </a:r>
            <a:r>
              <a:rPr lang="en-CA" sz="2800" u="sng" dirty="0">
                <a:latin typeface="Comic Sans MS" pitchFamily="66" charset="0"/>
                <a:hlinkClick r:id="rId5" tooltip="Culture hero"/>
              </a:rPr>
              <a:t>culture hero</a:t>
            </a:r>
            <a:r>
              <a:rPr lang="en-CA" sz="2800" dirty="0">
                <a:latin typeface="Comic Sans MS" pitchFamily="66" charset="0"/>
              </a:rPr>
              <a:t> (these two archetypes are often combined into a single figure in </a:t>
            </a:r>
            <a:r>
              <a:rPr lang="en-CA" sz="2800" u="sng" dirty="0">
                <a:latin typeface="Comic Sans MS" pitchFamily="66" charset="0"/>
                <a:hlinkClick r:id="rId6" tooltip="First Nations"/>
              </a:rPr>
              <a:t>First Nations</a:t>
            </a:r>
            <a:r>
              <a:rPr lang="en-CA" sz="2800" dirty="0">
                <a:latin typeface="Comic Sans MS" pitchFamily="66" charset="0"/>
              </a:rPr>
              <a:t> mythologies).</a:t>
            </a:r>
          </a:p>
        </p:txBody>
      </p:sp>
    </p:spTree>
    <p:extLst>
      <p:ext uri="{BB962C8B-B14F-4D97-AF65-F5344CB8AC3E}">
        <p14:creationId xmlns:p14="http://schemas.microsoft.com/office/powerpoint/2010/main" val="35169339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CA"/>
          </a:p>
        </p:txBody>
      </p:sp>
      <p:pic>
        <p:nvPicPr>
          <p:cNvPr id="2049" name="Picture 5" descr="http://upload.wikimedia.org/wikipedia/commons/thumb/2/23/Nanabozho_pictograph%2C_Mazinaw_Rock.jpg/220px-Nanabozho_pictograph%2C_Mazinaw_Rock.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692696"/>
            <a:ext cx="4136778" cy="42120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4860032" y="1009473"/>
            <a:ext cx="4032448"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hlinkClick r:id="rId4" tooltip="Pictograph"/>
              </a:rPr>
              <a:t>Pictograph</a:t>
            </a: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of </a:t>
            </a:r>
            <a:r>
              <a:rPr kumimoji="0" lang="en-US" sz="28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Nanabozho</a:t>
            </a: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on </a:t>
            </a:r>
            <a:r>
              <a:rPr kumimoji="0" lang="en-US" sz="28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Mazinaw</a:t>
            </a: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Rock,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hlinkClick r:id="rId5" tooltip="Bon Echo Provincial Park"/>
              </a:rPr>
              <a:t>Bon Echo Provincial Park</a:t>
            </a: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n-US" sz="2800" b="0" i="0"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hlinkClick r:id="rId6" tooltip="Ontario"/>
              </a:rPr>
              <a:t>Ontario</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7032040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solidFill>
                  <a:schemeClr val="accent3">
                    <a:lumMod val="50000"/>
                  </a:schemeClr>
                </a:solidFill>
                <a:latin typeface="Broadway" pitchFamily="82" charset="0"/>
              </a:rPr>
              <a:t>Stories</a:t>
            </a:r>
            <a:endParaRPr lang="en-CA" dirty="0">
              <a:solidFill>
                <a:schemeClr val="accent3">
                  <a:lumMod val="50000"/>
                </a:schemeClr>
              </a:solidFill>
              <a:latin typeface="Broadway" pitchFamily="82" charset="0"/>
            </a:endParaRPr>
          </a:p>
        </p:txBody>
      </p:sp>
      <p:sp>
        <p:nvSpPr>
          <p:cNvPr id="3" name="Content Placeholder 2"/>
          <p:cNvSpPr>
            <a:spLocks noGrp="1"/>
          </p:cNvSpPr>
          <p:nvPr>
            <p:ph idx="1"/>
          </p:nvPr>
        </p:nvSpPr>
        <p:spPr/>
        <p:txBody>
          <a:bodyPr>
            <a:normAutofit fontScale="55000" lnSpcReduction="20000"/>
          </a:bodyPr>
          <a:lstStyle/>
          <a:p>
            <a:pPr marL="0" indent="0">
              <a:buNone/>
            </a:pPr>
            <a:r>
              <a:rPr lang="en-CA" dirty="0" err="1" smtClean="0">
                <a:latin typeface="Comic Sans MS" pitchFamily="66" charset="0"/>
              </a:rPr>
              <a:t>Nanabozho</a:t>
            </a:r>
            <a:r>
              <a:rPr lang="en-CA" dirty="0" smtClean="0">
                <a:latin typeface="Comic Sans MS" pitchFamily="66" charset="0"/>
              </a:rPr>
              <a:t> </a:t>
            </a:r>
            <a:r>
              <a:rPr lang="en-CA" dirty="0">
                <a:latin typeface="Comic Sans MS" pitchFamily="66" charset="0"/>
              </a:rPr>
              <a:t>was one of four sons of </a:t>
            </a:r>
            <a:r>
              <a:rPr lang="en-CA" dirty="0" err="1">
                <a:latin typeface="Comic Sans MS" pitchFamily="66" charset="0"/>
              </a:rPr>
              <a:t>Wiininwaa</a:t>
            </a:r>
            <a:r>
              <a:rPr lang="en-CA" dirty="0">
                <a:latin typeface="Comic Sans MS" pitchFamily="66" charset="0"/>
              </a:rPr>
              <a:t> ("Nourishment</a:t>
            </a:r>
            <a:r>
              <a:rPr lang="en-CA" dirty="0" smtClean="0">
                <a:latin typeface="Comic Sans MS" pitchFamily="66" charset="0"/>
              </a:rPr>
              <a:t>"), a </a:t>
            </a:r>
            <a:r>
              <a:rPr lang="en-CA" dirty="0">
                <a:latin typeface="Comic Sans MS" pitchFamily="66" charset="0"/>
              </a:rPr>
              <a:t>human mother, and E-</a:t>
            </a:r>
            <a:r>
              <a:rPr lang="en-CA" dirty="0" err="1">
                <a:latin typeface="Comic Sans MS" pitchFamily="66" charset="0"/>
              </a:rPr>
              <a:t>bangishimog</a:t>
            </a:r>
            <a:r>
              <a:rPr lang="en-CA" dirty="0">
                <a:latin typeface="Comic Sans MS" pitchFamily="66" charset="0"/>
              </a:rPr>
              <a:t> ("In the West"), a spirit father</a:t>
            </a:r>
            <a:r>
              <a:rPr lang="en-CA" dirty="0" smtClean="0">
                <a:latin typeface="Comic Sans MS" pitchFamily="66" charset="0"/>
              </a:rPr>
              <a:t>.</a:t>
            </a:r>
          </a:p>
          <a:p>
            <a:pPr marL="0" indent="0">
              <a:buNone/>
            </a:pPr>
            <a:endParaRPr lang="en-CA" dirty="0">
              <a:latin typeface="Comic Sans MS" pitchFamily="66" charset="0"/>
            </a:endParaRPr>
          </a:p>
          <a:p>
            <a:pPr marL="0" indent="0">
              <a:buNone/>
            </a:pPr>
            <a:r>
              <a:rPr lang="en-CA" dirty="0" err="1">
                <a:latin typeface="Comic Sans MS" pitchFamily="66" charset="0"/>
              </a:rPr>
              <a:t>Nanabozho</a:t>
            </a:r>
            <a:r>
              <a:rPr lang="en-CA" dirty="0">
                <a:latin typeface="Comic Sans MS" pitchFamily="66" charset="0"/>
              </a:rPr>
              <a:t> most often appears in the shape of a </a:t>
            </a:r>
            <a:r>
              <a:rPr lang="en-CA" u="sng" dirty="0">
                <a:latin typeface="Comic Sans MS" pitchFamily="66" charset="0"/>
                <a:hlinkClick r:id="rId2" tooltip="Rabbit"/>
              </a:rPr>
              <a:t>rabbit</a:t>
            </a:r>
            <a:r>
              <a:rPr lang="en-CA" dirty="0">
                <a:latin typeface="Comic Sans MS" pitchFamily="66" charset="0"/>
              </a:rPr>
              <a:t> and is characterized as a trickster. In his rabbit form, he is called </a:t>
            </a:r>
            <a:r>
              <a:rPr lang="en-CA" b="1" dirty="0" err="1">
                <a:latin typeface="Comic Sans MS" pitchFamily="66" charset="0"/>
              </a:rPr>
              <a:t>Mishaabooz</a:t>
            </a:r>
            <a:r>
              <a:rPr lang="en-CA" dirty="0">
                <a:latin typeface="Comic Sans MS" pitchFamily="66" charset="0"/>
              </a:rPr>
              <a:t> ("Great rabbit" or "Hare") or </a:t>
            </a:r>
            <a:r>
              <a:rPr lang="en-CA" b="1" dirty="0">
                <a:latin typeface="Comic Sans MS" pitchFamily="66" charset="0"/>
              </a:rPr>
              <a:t>Chi-</a:t>
            </a:r>
            <a:r>
              <a:rPr lang="en-CA" b="1" dirty="0" err="1">
                <a:latin typeface="Comic Sans MS" pitchFamily="66" charset="0"/>
              </a:rPr>
              <a:t>waabooz</a:t>
            </a:r>
            <a:r>
              <a:rPr lang="en-CA" dirty="0">
                <a:latin typeface="Comic Sans MS" pitchFamily="66" charset="0"/>
              </a:rPr>
              <a:t> ("Big rabbit"). He was sent to Earth by </a:t>
            </a:r>
            <a:r>
              <a:rPr lang="en-CA" u="sng" dirty="0" err="1">
                <a:latin typeface="Comic Sans MS" pitchFamily="66" charset="0"/>
                <a:hlinkClick r:id="rId3" tooltip="Gitchi Manitou"/>
              </a:rPr>
              <a:t>Gitchi</a:t>
            </a:r>
            <a:r>
              <a:rPr lang="en-CA" u="sng" dirty="0">
                <a:latin typeface="Comic Sans MS" pitchFamily="66" charset="0"/>
                <a:hlinkClick r:id="rId3" tooltip="Gitchi Manitou"/>
              </a:rPr>
              <a:t> Manitou</a:t>
            </a:r>
            <a:r>
              <a:rPr lang="en-CA" dirty="0">
                <a:latin typeface="Comic Sans MS" pitchFamily="66" charset="0"/>
              </a:rPr>
              <a:t> to teach the </a:t>
            </a:r>
            <a:r>
              <a:rPr lang="en-CA" dirty="0" err="1">
                <a:latin typeface="Comic Sans MS" pitchFamily="66" charset="0"/>
              </a:rPr>
              <a:t>Ojibwe</a:t>
            </a:r>
            <a:r>
              <a:rPr lang="en-CA" dirty="0">
                <a:latin typeface="Comic Sans MS" pitchFamily="66" charset="0"/>
              </a:rPr>
              <a:t>. One of his first tasks was to name all the plants and animals. </a:t>
            </a:r>
            <a:r>
              <a:rPr lang="en-CA" dirty="0" err="1">
                <a:latin typeface="Comic Sans MS" pitchFamily="66" charset="0"/>
              </a:rPr>
              <a:t>Nanabozho</a:t>
            </a:r>
            <a:r>
              <a:rPr lang="en-CA" dirty="0">
                <a:latin typeface="Comic Sans MS" pitchFamily="66" charset="0"/>
              </a:rPr>
              <a:t> is considered to be the founder of </a:t>
            </a:r>
            <a:r>
              <a:rPr lang="en-CA" i="1" u="sng" dirty="0" err="1">
                <a:latin typeface="Comic Sans MS" pitchFamily="66" charset="0"/>
                <a:hlinkClick r:id="rId4" tooltip="Midewiwin"/>
              </a:rPr>
              <a:t>Midewiwin</a:t>
            </a:r>
            <a:r>
              <a:rPr lang="en-CA" dirty="0">
                <a:latin typeface="Comic Sans MS" pitchFamily="66" charset="0"/>
              </a:rPr>
              <a:t>. Like the Egyptian god </a:t>
            </a:r>
            <a:r>
              <a:rPr lang="en-CA" u="sng" dirty="0">
                <a:latin typeface="Comic Sans MS" pitchFamily="66" charset="0"/>
                <a:hlinkClick r:id="rId5" tooltip="Thoth"/>
              </a:rPr>
              <a:t>Thoth</a:t>
            </a:r>
            <a:r>
              <a:rPr lang="en-CA" dirty="0">
                <a:latin typeface="Comic Sans MS" pitchFamily="66" charset="0"/>
              </a:rPr>
              <a:t>, he is thought to be the inventor of fishing and </a:t>
            </a:r>
            <a:r>
              <a:rPr lang="en-CA" u="sng" dirty="0">
                <a:latin typeface="Comic Sans MS" pitchFamily="66" charset="0"/>
                <a:hlinkClick r:id="rId6" tooltip="Ojibwe writing systems"/>
              </a:rPr>
              <a:t>hieroglyphs</a:t>
            </a:r>
            <a:r>
              <a:rPr lang="en-CA" dirty="0">
                <a:latin typeface="Comic Sans MS" pitchFamily="66" charset="0"/>
              </a:rPr>
              <a:t>. This deity is a </a:t>
            </a:r>
            <a:r>
              <a:rPr lang="en-CA" u="sng" dirty="0">
                <a:latin typeface="Comic Sans MS" pitchFamily="66" charset="0"/>
                <a:hlinkClick r:id="rId7" tooltip="Shape-shifter"/>
              </a:rPr>
              <a:t>shape-shifter</a:t>
            </a:r>
            <a:r>
              <a:rPr lang="en-CA" dirty="0">
                <a:latin typeface="Comic Sans MS" pitchFamily="66" charset="0"/>
              </a:rPr>
              <a:t> and a </a:t>
            </a:r>
            <a:r>
              <a:rPr lang="en-CA" u="sng" dirty="0" err="1">
                <a:latin typeface="Comic Sans MS" pitchFamily="66" charset="0"/>
                <a:hlinkClick r:id="rId8" tooltip="Creator deity"/>
              </a:rPr>
              <a:t>cocreator</a:t>
            </a:r>
            <a:r>
              <a:rPr lang="en-CA" dirty="0">
                <a:latin typeface="Comic Sans MS" pitchFamily="66" charset="0"/>
              </a:rPr>
              <a:t> of the world</a:t>
            </a:r>
            <a:r>
              <a:rPr lang="en-CA" dirty="0" smtClean="0">
                <a:latin typeface="Comic Sans MS" pitchFamily="66" charset="0"/>
              </a:rPr>
              <a:t>.</a:t>
            </a:r>
            <a:endParaRPr lang="en-CA" u="sng" baseline="30000" dirty="0" smtClean="0">
              <a:latin typeface="Comic Sans MS" pitchFamily="66" charset="0"/>
            </a:endParaRPr>
          </a:p>
          <a:p>
            <a:pPr marL="0" indent="0">
              <a:buNone/>
            </a:pPr>
            <a:endParaRPr lang="en-CA" dirty="0">
              <a:latin typeface="Comic Sans MS" pitchFamily="66" charset="0"/>
            </a:endParaRPr>
          </a:p>
          <a:p>
            <a:pPr marL="0" indent="0">
              <a:buNone/>
            </a:pPr>
            <a:r>
              <a:rPr lang="en-CA" dirty="0">
                <a:latin typeface="Comic Sans MS" pitchFamily="66" charset="0"/>
              </a:rPr>
              <a:t>In more recent myths among the </a:t>
            </a:r>
            <a:r>
              <a:rPr lang="en-CA" dirty="0" err="1">
                <a:latin typeface="Comic Sans MS" pitchFamily="66" charset="0"/>
              </a:rPr>
              <a:t>Ojibwe</a:t>
            </a:r>
            <a:r>
              <a:rPr lang="en-CA" dirty="0">
                <a:latin typeface="Comic Sans MS" pitchFamily="66" charset="0"/>
              </a:rPr>
              <a:t>, </a:t>
            </a:r>
            <a:r>
              <a:rPr lang="en-CA" dirty="0" err="1">
                <a:latin typeface="Comic Sans MS" pitchFamily="66" charset="0"/>
              </a:rPr>
              <a:t>Nanabozho</a:t>
            </a:r>
            <a:r>
              <a:rPr lang="en-CA" dirty="0">
                <a:latin typeface="Comic Sans MS" pitchFamily="66" charset="0"/>
              </a:rPr>
              <a:t> saves the forests from </a:t>
            </a:r>
            <a:r>
              <a:rPr lang="en-CA" u="sng" dirty="0">
                <a:latin typeface="Comic Sans MS" pitchFamily="66" charset="0"/>
                <a:hlinkClick r:id="rId9" tooltip="Paul Bunyan"/>
              </a:rPr>
              <a:t>Paul Bunyan</a:t>
            </a:r>
            <a:r>
              <a:rPr lang="en-CA" dirty="0">
                <a:latin typeface="Comic Sans MS" pitchFamily="66" charset="0"/>
              </a:rPr>
              <a:t>. They fought for forty days and nights, and </a:t>
            </a:r>
            <a:r>
              <a:rPr lang="en-CA" dirty="0" err="1">
                <a:latin typeface="Comic Sans MS" pitchFamily="66" charset="0"/>
              </a:rPr>
              <a:t>Nanabozho</a:t>
            </a:r>
            <a:r>
              <a:rPr lang="en-CA" dirty="0">
                <a:latin typeface="Comic Sans MS" pitchFamily="66" charset="0"/>
              </a:rPr>
              <a:t> killed Bunyan with a Red Lake </a:t>
            </a:r>
            <a:r>
              <a:rPr lang="en-CA" u="sng" dirty="0">
                <a:latin typeface="Comic Sans MS" pitchFamily="66" charset="0"/>
                <a:hlinkClick r:id="rId10" tooltip="Walleye"/>
              </a:rPr>
              <a:t>walleye</a:t>
            </a:r>
            <a:r>
              <a:rPr lang="en-CA" dirty="0" smtClean="0">
                <a:latin typeface="Comic Sans MS" pitchFamily="66" charset="0"/>
              </a:rPr>
              <a:t>.</a:t>
            </a:r>
          </a:p>
          <a:p>
            <a:pPr marL="0" indent="0">
              <a:buNone/>
            </a:pPr>
            <a:endParaRPr lang="en-CA" dirty="0">
              <a:latin typeface="Comic Sans MS" pitchFamily="66" charset="0"/>
            </a:endParaRPr>
          </a:p>
          <a:p>
            <a:pPr marL="0" indent="0" algn="r">
              <a:buNone/>
            </a:pPr>
            <a:r>
              <a:rPr lang="en-CA" dirty="0" err="1" smtClean="0">
                <a:latin typeface="Comic Sans MS" pitchFamily="66" charset="0"/>
              </a:rPr>
              <a:t>wikipedia</a:t>
            </a:r>
            <a:endParaRPr lang="en-CA" dirty="0">
              <a:latin typeface="Comic Sans MS" pitchFamily="66" charset="0"/>
            </a:endParaRPr>
          </a:p>
          <a:p>
            <a:pPr marL="0" indent="0">
              <a:buNone/>
            </a:pPr>
            <a:endParaRPr lang="en-CA" dirty="0"/>
          </a:p>
        </p:txBody>
      </p:sp>
    </p:spTree>
    <p:extLst>
      <p:ext uri="{BB962C8B-B14F-4D97-AF65-F5344CB8AC3E}">
        <p14:creationId xmlns:p14="http://schemas.microsoft.com/office/powerpoint/2010/main" val="10011069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en-CA" sz="4800" b="1" dirty="0" smtClean="0">
              <a:solidFill>
                <a:schemeClr val="accent3">
                  <a:lumMod val="50000"/>
                </a:schemeClr>
              </a:solidFill>
              <a:latin typeface="Jokerman" pitchFamily="82" charset="0"/>
            </a:endParaRPr>
          </a:p>
          <a:p>
            <a:pPr marL="0" indent="0" algn="ctr">
              <a:buNone/>
            </a:pPr>
            <a:r>
              <a:rPr lang="en-CA" sz="4800" b="1" dirty="0" smtClean="0">
                <a:solidFill>
                  <a:schemeClr val="accent3">
                    <a:lumMod val="50000"/>
                  </a:schemeClr>
                </a:solidFill>
                <a:latin typeface="Jokerman" pitchFamily="82" charset="0"/>
              </a:rPr>
              <a:t>What </a:t>
            </a:r>
            <a:r>
              <a:rPr lang="en-CA" sz="4800" b="1" dirty="0">
                <a:solidFill>
                  <a:schemeClr val="accent3">
                    <a:lumMod val="50000"/>
                  </a:schemeClr>
                </a:solidFill>
                <a:latin typeface="Jokerman" pitchFamily="82" charset="0"/>
              </a:rPr>
              <a:t>is a shape shifter?</a:t>
            </a:r>
            <a:endParaRPr lang="en-CA" sz="4800" dirty="0"/>
          </a:p>
        </p:txBody>
      </p:sp>
    </p:spTree>
    <p:extLst>
      <p:ext uri="{BB962C8B-B14F-4D97-AF65-F5344CB8AC3E}">
        <p14:creationId xmlns:p14="http://schemas.microsoft.com/office/powerpoint/2010/main" val="668117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CA" dirty="0"/>
              <a:t>one that seems able to change form or identity at will; </a:t>
            </a:r>
            <a:r>
              <a:rPr lang="en-CA" i="1" dirty="0"/>
              <a:t>especially</a:t>
            </a:r>
            <a:r>
              <a:rPr lang="en-CA" b="1" dirty="0"/>
              <a:t>:</a:t>
            </a:r>
            <a:r>
              <a:rPr lang="en-CA" dirty="0"/>
              <a:t> a mythical figure that can assume different forms (as of animals) </a:t>
            </a:r>
            <a:endParaRPr lang="en-CA" dirty="0" smtClean="0"/>
          </a:p>
          <a:p>
            <a:endParaRPr lang="en-CA" dirty="0"/>
          </a:p>
          <a:p>
            <a:pPr marL="0" indent="0" algn="r">
              <a:buNone/>
            </a:pPr>
            <a:r>
              <a:rPr lang="en-CA" dirty="0"/>
              <a:t>http://www.merriam-webster.com/</a:t>
            </a:r>
          </a:p>
        </p:txBody>
      </p:sp>
    </p:spTree>
    <p:extLst>
      <p:ext uri="{BB962C8B-B14F-4D97-AF65-F5344CB8AC3E}">
        <p14:creationId xmlns:p14="http://schemas.microsoft.com/office/powerpoint/2010/main" val="30644014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CA" sz="2800" dirty="0">
                <a:latin typeface="Comic Sans MS" pitchFamily="66" charset="0"/>
              </a:rPr>
              <a:t>In traditional </a:t>
            </a:r>
            <a:r>
              <a:rPr lang="en-CA" sz="2800" dirty="0">
                <a:latin typeface="Comic Sans MS" pitchFamily="66" charset="0"/>
                <a:hlinkClick r:id="rId2" action="ppaction://hlinkfile" tooltip="Mythology"/>
              </a:rPr>
              <a:t>mythology</a:t>
            </a:r>
            <a:r>
              <a:rPr lang="en-CA" sz="2800" dirty="0">
                <a:latin typeface="Comic Sans MS" pitchFamily="66" charset="0"/>
              </a:rPr>
              <a:t> and </a:t>
            </a:r>
            <a:r>
              <a:rPr lang="en-CA" sz="2800" dirty="0">
                <a:latin typeface="Comic Sans MS" pitchFamily="66" charset="0"/>
                <a:hlinkClick r:id="rId3" action="ppaction://hlinkfile" tooltip="Folklore"/>
              </a:rPr>
              <a:t>folklore</a:t>
            </a:r>
            <a:r>
              <a:rPr lang="en-CA" sz="2800" dirty="0">
                <a:latin typeface="Comic Sans MS" pitchFamily="66" charset="0"/>
              </a:rPr>
              <a:t>, and in modern </a:t>
            </a:r>
            <a:r>
              <a:rPr lang="en-CA" sz="2800" dirty="0">
                <a:latin typeface="Comic Sans MS" pitchFamily="66" charset="0"/>
                <a:hlinkClick r:id="rId4" action="ppaction://hlinkfile" tooltip="Fantasy fiction"/>
              </a:rPr>
              <a:t>fantasy fiction</a:t>
            </a:r>
            <a:r>
              <a:rPr lang="en-CA" sz="2800" dirty="0">
                <a:latin typeface="Comic Sans MS" pitchFamily="66" charset="0"/>
              </a:rPr>
              <a:t>, </a:t>
            </a:r>
            <a:r>
              <a:rPr lang="en-CA" sz="2800" b="1" dirty="0" err="1">
                <a:latin typeface="Comic Sans MS" pitchFamily="66" charset="0"/>
              </a:rPr>
              <a:t>shapeshifting</a:t>
            </a:r>
            <a:r>
              <a:rPr lang="en-CA" sz="2800" dirty="0">
                <a:latin typeface="Comic Sans MS" pitchFamily="66" charset="0"/>
              </a:rPr>
              <a:t> is the ability of a being to physically transform into another form or being, either as an inherent faculty of a mythological creature, or by means of </a:t>
            </a:r>
            <a:r>
              <a:rPr lang="en-CA" sz="2800" dirty="0">
                <a:latin typeface="Comic Sans MS" pitchFamily="66" charset="0"/>
                <a:hlinkClick r:id="rId5" action="ppaction://hlinkfile" tooltip="Magic (paranormal)"/>
              </a:rPr>
              <a:t>magic</a:t>
            </a:r>
            <a:r>
              <a:rPr lang="en-CA" sz="2800" dirty="0" smtClean="0">
                <a:latin typeface="Comic Sans MS" pitchFamily="66" charset="0"/>
              </a:rPr>
              <a:t>.</a:t>
            </a:r>
            <a:endParaRPr lang="en-CA" sz="2800" dirty="0">
              <a:latin typeface="Comic Sans MS" pitchFamily="66" charset="0"/>
            </a:endParaRPr>
          </a:p>
          <a:p>
            <a:pPr marL="0" indent="0" algn="r">
              <a:buNone/>
            </a:pPr>
            <a:r>
              <a:rPr lang="en-CA" sz="2800" dirty="0" err="1" smtClean="0">
                <a:latin typeface="Comic Sans MS" pitchFamily="66" charset="0"/>
              </a:rPr>
              <a:t>wikipedia</a:t>
            </a:r>
            <a:endParaRPr lang="en-CA" sz="2800" dirty="0">
              <a:latin typeface="Comic Sans MS" pitchFamily="66" charset="0"/>
            </a:endParaRPr>
          </a:p>
        </p:txBody>
      </p:sp>
    </p:spTree>
    <p:extLst>
      <p:ext uri="{BB962C8B-B14F-4D97-AF65-F5344CB8AC3E}">
        <p14:creationId xmlns:p14="http://schemas.microsoft.com/office/powerpoint/2010/main" val="9263464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Nanabush">
            <a:hlinkClick r:id="rId2"/>
          </p:cNvPr>
          <p:cNvPicPr>
            <a:picLocks noGrp="1" noChangeAspect="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5940152" y="224904"/>
            <a:ext cx="2319055" cy="2340000"/>
          </a:xfrm>
          <a:prstGeom prst="rect">
            <a:avLst/>
          </a:prstGeom>
          <a:noFill/>
          <a:ln>
            <a:noFill/>
          </a:ln>
        </p:spPr>
      </p:pic>
      <p:sp>
        <p:nvSpPr>
          <p:cNvPr id="5" name="Rectangle 4"/>
          <p:cNvSpPr/>
          <p:nvPr/>
        </p:nvSpPr>
        <p:spPr>
          <a:xfrm>
            <a:off x="323528" y="870967"/>
            <a:ext cx="8568952" cy="5078313"/>
          </a:xfrm>
          <a:prstGeom prst="rect">
            <a:avLst/>
          </a:prstGeom>
        </p:spPr>
        <p:txBody>
          <a:bodyPr wrap="square">
            <a:spAutoFit/>
          </a:bodyPr>
          <a:lstStyle/>
          <a:p>
            <a:r>
              <a:rPr lang="en-CA" sz="2000" dirty="0" err="1">
                <a:latin typeface="Comic Sans MS" pitchFamily="66" charset="0"/>
              </a:rPr>
              <a:t>Nanabozo</a:t>
            </a:r>
            <a:r>
              <a:rPr lang="en-CA" sz="2000" dirty="0">
                <a:latin typeface="Comic Sans MS" pitchFamily="66" charset="0"/>
              </a:rPr>
              <a:t> (</a:t>
            </a:r>
            <a:r>
              <a:rPr lang="en-CA" sz="2000" dirty="0" err="1">
                <a:latin typeface="Comic Sans MS" pitchFamily="66" charset="0"/>
              </a:rPr>
              <a:t>Nanabozho</a:t>
            </a:r>
            <a:r>
              <a:rPr lang="en-CA" sz="2000" dirty="0">
                <a:latin typeface="Comic Sans MS" pitchFamily="66" charset="0"/>
              </a:rPr>
              <a:t> or </a:t>
            </a:r>
            <a:r>
              <a:rPr lang="en-CA" sz="2000" dirty="0" err="1">
                <a:latin typeface="Comic Sans MS" pitchFamily="66" charset="0"/>
              </a:rPr>
              <a:t>Nanabush</a:t>
            </a:r>
            <a:r>
              <a:rPr lang="en-CA" sz="2000" dirty="0">
                <a:latin typeface="Comic Sans MS" pitchFamily="66" charset="0"/>
              </a:rPr>
              <a:t>) is a </a:t>
            </a:r>
            <a:endParaRPr lang="en-CA" sz="2000" dirty="0" smtClean="0">
              <a:latin typeface="Comic Sans MS" pitchFamily="66" charset="0"/>
            </a:endParaRPr>
          </a:p>
          <a:p>
            <a:r>
              <a:rPr lang="en-CA" sz="2000" dirty="0" smtClean="0">
                <a:latin typeface="Comic Sans MS" pitchFamily="66" charset="0"/>
              </a:rPr>
              <a:t>mythological culture hero found in the </a:t>
            </a:r>
          </a:p>
          <a:p>
            <a:r>
              <a:rPr lang="en-CA" sz="2000" dirty="0" smtClean="0">
                <a:latin typeface="Comic Sans MS" pitchFamily="66" charset="0"/>
              </a:rPr>
              <a:t>cosmological </a:t>
            </a:r>
            <a:r>
              <a:rPr lang="en-CA" sz="2000" dirty="0">
                <a:latin typeface="Comic Sans MS" pitchFamily="66" charset="0"/>
              </a:rPr>
              <a:t>traditions of the Algonquian </a:t>
            </a:r>
            <a:endParaRPr lang="en-CA" sz="2000" dirty="0" smtClean="0">
              <a:latin typeface="Comic Sans MS" pitchFamily="66" charset="0"/>
            </a:endParaRPr>
          </a:p>
          <a:p>
            <a:r>
              <a:rPr lang="en-CA" sz="2000" dirty="0" smtClean="0">
                <a:latin typeface="Comic Sans MS" pitchFamily="66" charset="0"/>
              </a:rPr>
              <a:t>tribes of </a:t>
            </a:r>
            <a:r>
              <a:rPr lang="en-CA" sz="2000" dirty="0">
                <a:latin typeface="Comic Sans MS" pitchFamily="66" charset="0"/>
              </a:rPr>
              <a:t>central and eastern Canada. </a:t>
            </a:r>
            <a:endParaRPr lang="en-CA" sz="2000" dirty="0" smtClean="0">
              <a:latin typeface="Comic Sans MS" pitchFamily="66" charset="0"/>
            </a:endParaRPr>
          </a:p>
          <a:p>
            <a:r>
              <a:rPr lang="en-CA" sz="2000" dirty="0" err="1" smtClean="0">
                <a:latin typeface="Comic Sans MS" pitchFamily="66" charset="0"/>
              </a:rPr>
              <a:t>Nanabozo</a:t>
            </a:r>
            <a:r>
              <a:rPr lang="en-CA" sz="2000" dirty="0" smtClean="0">
                <a:latin typeface="Comic Sans MS" pitchFamily="66" charset="0"/>
              </a:rPr>
              <a:t> </a:t>
            </a:r>
            <a:r>
              <a:rPr lang="en-CA" sz="2000" dirty="0">
                <a:latin typeface="Comic Sans MS" pitchFamily="66" charset="0"/>
              </a:rPr>
              <a:t>is </a:t>
            </a:r>
            <a:r>
              <a:rPr lang="en-CA" sz="2000" dirty="0" smtClean="0">
                <a:latin typeface="Comic Sans MS" pitchFamily="66" charset="0"/>
              </a:rPr>
              <a:t>the impersonation </a:t>
            </a:r>
            <a:r>
              <a:rPr lang="en-CA" sz="2000" dirty="0">
                <a:latin typeface="Comic Sans MS" pitchFamily="66" charset="0"/>
              </a:rPr>
              <a:t>of life, with </a:t>
            </a:r>
            <a:endParaRPr lang="en-CA" sz="2000" dirty="0" smtClean="0">
              <a:latin typeface="Comic Sans MS" pitchFamily="66" charset="0"/>
            </a:endParaRPr>
          </a:p>
          <a:p>
            <a:r>
              <a:rPr lang="en-CA" sz="2000" dirty="0" smtClean="0">
                <a:latin typeface="Comic Sans MS" pitchFamily="66" charset="0"/>
              </a:rPr>
              <a:t>the </a:t>
            </a:r>
            <a:r>
              <a:rPr lang="en-CA" sz="2000" dirty="0">
                <a:latin typeface="Comic Sans MS" pitchFamily="66" charset="0"/>
              </a:rPr>
              <a:t>power to create </a:t>
            </a:r>
            <a:r>
              <a:rPr lang="en-CA" sz="2000" dirty="0" smtClean="0">
                <a:latin typeface="Comic Sans MS" pitchFamily="66" charset="0"/>
              </a:rPr>
              <a:t>life </a:t>
            </a:r>
            <a:r>
              <a:rPr lang="en-CA" sz="2000" dirty="0">
                <a:latin typeface="Comic Sans MS" pitchFamily="66" charset="0"/>
              </a:rPr>
              <a:t>in others. His </a:t>
            </a:r>
            <a:endParaRPr lang="en-CA" sz="2000" dirty="0" smtClean="0">
              <a:latin typeface="Comic Sans MS" pitchFamily="66" charset="0"/>
            </a:endParaRPr>
          </a:p>
          <a:p>
            <a:r>
              <a:rPr lang="en-CA" sz="2000" dirty="0" smtClean="0">
                <a:latin typeface="Comic Sans MS" pitchFamily="66" charset="0"/>
              </a:rPr>
              <a:t>gender </a:t>
            </a:r>
            <a:r>
              <a:rPr lang="en-CA" sz="2000" dirty="0">
                <a:latin typeface="Comic Sans MS" pitchFamily="66" charset="0"/>
              </a:rPr>
              <a:t>is undefined and </a:t>
            </a:r>
            <a:r>
              <a:rPr lang="en-CA" sz="2000" dirty="0" smtClean="0">
                <a:latin typeface="Comic Sans MS" pitchFamily="66" charset="0"/>
              </a:rPr>
              <a:t>changeable</a:t>
            </a:r>
            <a:r>
              <a:rPr lang="en-CA" sz="2000" dirty="0">
                <a:latin typeface="Comic Sans MS" pitchFamily="66" charset="0"/>
              </a:rPr>
              <a:t>. She also appears as diverse </a:t>
            </a:r>
            <a:r>
              <a:rPr lang="en-CA" sz="2000" dirty="0" smtClean="0">
                <a:latin typeface="Comic Sans MS" pitchFamily="66" charset="0"/>
              </a:rPr>
              <a:t>personalities </a:t>
            </a:r>
            <a:r>
              <a:rPr lang="en-CA" sz="2000" dirty="0">
                <a:latin typeface="Comic Sans MS" pitchFamily="66" charset="0"/>
              </a:rPr>
              <a:t>and forms - including a raven, a coyote, a hare - which represent the various phases and conditions of the life cycle. In some myths </a:t>
            </a:r>
            <a:r>
              <a:rPr lang="en-CA" sz="2000" dirty="0" err="1">
                <a:latin typeface="Comic Sans MS" pitchFamily="66" charset="0"/>
              </a:rPr>
              <a:t>Nanabozo</a:t>
            </a:r>
            <a:r>
              <a:rPr lang="en-CA" sz="2000" dirty="0">
                <a:latin typeface="Comic Sans MS" pitchFamily="66" charset="0"/>
              </a:rPr>
              <a:t> creates animals and causes plants and roots to grow so men can eat. He also features in many comic, bawdy tales that emphasize his immense earthly appetites for food and sex. She plays a dual role in mythology, both as benefactor to the native people and as a prankish and obscene fool. He is both a powerful creator, and a ridiculous clown. </a:t>
            </a:r>
            <a:endParaRPr lang="en-CA" sz="2000" dirty="0" smtClean="0"/>
          </a:p>
          <a:p>
            <a:pPr algn="r"/>
            <a:r>
              <a:rPr lang="en-CA" sz="1200" b="1" dirty="0" err="1" smtClean="0"/>
              <a:t>Nanabush</a:t>
            </a:r>
            <a:r>
              <a:rPr lang="en-CA" sz="1200" dirty="0"/>
              <a:t/>
            </a:r>
            <a:br>
              <a:rPr lang="en-CA" sz="1200" dirty="0"/>
            </a:br>
            <a:r>
              <a:rPr lang="en-CA" sz="1200" dirty="0"/>
              <a:t>Depiction of </a:t>
            </a:r>
            <a:r>
              <a:rPr lang="en-CA" sz="1200" dirty="0" err="1"/>
              <a:t>Nanabozo</a:t>
            </a:r>
            <a:r>
              <a:rPr lang="en-CA" sz="1200" dirty="0"/>
              <a:t> (</a:t>
            </a:r>
            <a:r>
              <a:rPr lang="en-CA" sz="1200" dirty="0" err="1"/>
              <a:t>Nanabush</a:t>
            </a:r>
            <a:r>
              <a:rPr lang="en-CA" sz="1200" dirty="0"/>
              <a:t>) from the Peterborough Pictograph Site in Southern Ontario (courtesy Serge </a:t>
            </a:r>
            <a:r>
              <a:rPr lang="en-CA" sz="1200" dirty="0" err="1"/>
              <a:t>Lemaître</a:t>
            </a:r>
            <a:r>
              <a:rPr lang="en-CA" sz="1200" dirty="0"/>
              <a:t>). </a:t>
            </a:r>
          </a:p>
        </p:txBody>
      </p:sp>
    </p:spTree>
    <p:extLst>
      <p:ext uri="{BB962C8B-B14F-4D97-AF65-F5344CB8AC3E}">
        <p14:creationId xmlns:p14="http://schemas.microsoft.com/office/powerpoint/2010/main" val="9753273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CA" sz="2400" dirty="0" err="1" smtClean="0">
                <a:latin typeface="Comic Sans MS" pitchFamily="66" charset="0"/>
              </a:rPr>
              <a:t>Nanabozo</a:t>
            </a:r>
            <a:r>
              <a:rPr lang="en-CA" sz="2400" dirty="0" smtClean="0">
                <a:latin typeface="Comic Sans MS" pitchFamily="66" charset="0"/>
              </a:rPr>
              <a:t>, also known as the Trickster, appears as a character in a number of late 20th-century literary works. He is the main character in Thomas </a:t>
            </a:r>
            <a:r>
              <a:rPr lang="en-CA" sz="2400" u="sng" cap="all" dirty="0" smtClean="0">
                <a:latin typeface="Comic Sans MS" pitchFamily="66" charset="0"/>
                <a:hlinkClick r:id="rId2"/>
              </a:rPr>
              <a:t>KING</a:t>
            </a:r>
            <a:r>
              <a:rPr lang="en-CA" sz="2400" dirty="0" smtClean="0">
                <a:latin typeface="Comic Sans MS" pitchFamily="66" charset="0"/>
              </a:rPr>
              <a:t>'s short story "The One About Coyote Going West" and also appears as a coyote in King's novel </a:t>
            </a:r>
            <a:r>
              <a:rPr lang="en-CA" sz="2400" i="1" dirty="0" smtClean="0">
                <a:latin typeface="Comic Sans MS" pitchFamily="66" charset="0"/>
              </a:rPr>
              <a:t>Green Grass Running Water</a:t>
            </a:r>
            <a:r>
              <a:rPr lang="en-CA" sz="2400" dirty="0" smtClean="0">
                <a:latin typeface="Comic Sans MS" pitchFamily="66" charset="0"/>
              </a:rPr>
              <a:t>. </a:t>
            </a:r>
            <a:r>
              <a:rPr lang="en-CA" sz="2400" dirty="0" err="1" smtClean="0">
                <a:latin typeface="Comic Sans MS" pitchFamily="66" charset="0"/>
              </a:rPr>
              <a:t>Nanabush</a:t>
            </a:r>
            <a:r>
              <a:rPr lang="en-CA" sz="2400" dirty="0" smtClean="0">
                <a:latin typeface="Comic Sans MS" pitchFamily="66" charset="0"/>
              </a:rPr>
              <a:t> is a seagull, a nighthawk, and a bingo master in </a:t>
            </a:r>
            <a:r>
              <a:rPr lang="en-CA" sz="2400" dirty="0" err="1" smtClean="0">
                <a:latin typeface="Comic Sans MS" pitchFamily="66" charset="0"/>
              </a:rPr>
              <a:t>Tomson</a:t>
            </a:r>
            <a:r>
              <a:rPr lang="en-CA" sz="2400" dirty="0" smtClean="0">
                <a:latin typeface="Comic Sans MS" pitchFamily="66" charset="0"/>
              </a:rPr>
              <a:t> </a:t>
            </a:r>
            <a:r>
              <a:rPr lang="en-CA" sz="2400" u="sng" cap="all" dirty="0" smtClean="0">
                <a:latin typeface="Comic Sans MS" pitchFamily="66" charset="0"/>
                <a:hlinkClick r:id="rId3"/>
              </a:rPr>
              <a:t>HIGHWAY</a:t>
            </a:r>
            <a:r>
              <a:rPr lang="en-CA" sz="2400" dirty="0" smtClean="0">
                <a:latin typeface="Comic Sans MS" pitchFamily="66" charset="0"/>
              </a:rPr>
              <a:t>'s play </a:t>
            </a:r>
            <a:r>
              <a:rPr lang="en-CA" sz="2400" i="1" dirty="0" smtClean="0">
                <a:latin typeface="Comic Sans MS" pitchFamily="66" charset="0"/>
              </a:rPr>
              <a:t>The </a:t>
            </a:r>
            <a:r>
              <a:rPr lang="en-CA" sz="2400" i="1" dirty="0" err="1" smtClean="0">
                <a:latin typeface="Comic Sans MS" pitchFamily="66" charset="0"/>
              </a:rPr>
              <a:t>Rez</a:t>
            </a:r>
            <a:r>
              <a:rPr lang="en-CA" sz="2400" i="1" dirty="0" smtClean="0">
                <a:latin typeface="Comic Sans MS" pitchFamily="66" charset="0"/>
              </a:rPr>
              <a:t> Sisters</a:t>
            </a:r>
            <a:r>
              <a:rPr lang="en-CA" sz="2400" dirty="0" smtClean="0">
                <a:latin typeface="Comic Sans MS" pitchFamily="66" charset="0"/>
              </a:rPr>
              <a:t>. In the foreword to this play, Highway describes </a:t>
            </a:r>
            <a:r>
              <a:rPr lang="en-CA" sz="2400" dirty="0" err="1" smtClean="0">
                <a:latin typeface="Comic Sans MS" pitchFamily="66" charset="0"/>
              </a:rPr>
              <a:t>Nanabush</a:t>
            </a:r>
            <a:r>
              <a:rPr lang="en-CA" sz="2400" dirty="0" smtClean="0">
                <a:latin typeface="Comic Sans MS" pitchFamily="66" charset="0"/>
              </a:rPr>
              <a:t> as being "as pivotal and important a figure in the Native world as Christ is in the realm of Christian mythology." </a:t>
            </a:r>
          </a:p>
          <a:p>
            <a:pPr marL="0" indent="0">
              <a:buNone/>
            </a:pPr>
            <a:endParaRPr lang="en-CA" sz="2600" dirty="0" smtClean="0"/>
          </a:p>
          <a:p>
            <a:pPr marL="0" indent="0">
              <a:buNone/>
            </a:pPr>
            <a:r>
              <a:rPr lang="en-CA" sz="1700" b="1" dirty="0"/>
              <a:t>Author</a:t>
            </a:r>
            <a:r>
              <a:rPr lang="en-CA" sz="1700" dirty="0"/>
              <a:t> RENÉ R. </a:t>
            </a:r>
            <a:r>
              <a:rPr lang="en-CA" sz="1700" dirty="0" smtClean="0"/>
              <a:t>GADACZ</a:t>
            </a:r>
            <a:r>
              <a:rPr lang="en-CA" sz="1800" dirty="0"/>
              <a:t> </a:t>
            </a:r>
          </a:p>
          <a:p>
            <a:pPr marL="0" indent="0">
              <a:buNone/>
            </a:pPr>
            <a:r>
              <a:rPr lang="en-CA" sz="1800" dirty="0"/>
              <a:t>The Canadian Encyclopedia © 2012 </a:t>
            </a:r>
            <a:r>
              <a:rPr lang="en-CA" sz="1800" dirty="0" err="1"/>
              <a:t>Historica</a:t>
            </a:r>
            <a:r>
              <a:rPr lang="en-CA" sz="1800" dirty="0"/>
              <a:t>-Dominion </a:t>
            </a:r>
          </a:p>
          <a:p>
            <a:pPr marL="0" indent="0">
              <a:buNone/>
            </a:pPr>
            <a:r>
              <a:rPr lang="en-CA" sz="1800" dirty="0">
                <a:hlinkClick r:id="rId4"/>
              </a:rPr>
              <a:t>http://</a:t>
            </a:r>
            <a:r>
              <a:rPr lang="en-CA" sz="1800" dirty="0" smtClean="0">
                <a:hlinkClick r:id="rId4"/>
              </a:rPr>
              <a:t>www.thecanadianencyclopedia.com/articles/nanabozo</a:t>
            </a:r>
            <a:endParaRPr lang="en-CA" sz="1800" dirty="0" smtClean="0"/>
          </a:p>
          <a:p>
            <a:pPr marL="0" indent="0">
              <a:buNone/>
            </a:pPr>
            <a:endParaRPr lang="en-CA" sz="1800" dirty="0"/>
          </a:p>
          <a:p>
            <a:endParaRPr lang="en-CA" sz="1700" dirty="0"/>
          </a:p>
          <a:p>
            <a:endParaRPr lang="en-CA" dirty="0"/>
          </a:p>
        </p:txBody>
      </p:sp>
    </p:spTree>
    <p:extLst>
      <p:ext uri="{BB962C8B-B14F-4D97-AF65-F5344CB8AC3E}">
        <p14:creationId xmlns:p14="http://schemas.microsoft.com/office/powerpoint/2010/main" val="1830998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757</Words>
  <Application>Microsoft Office PowerPoint</Application>
  <PresentationFormat>On-screen Show (4:3)</PresentationFormat>
  <Paragraphs>55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Nanabush</vt:lpstr>
      <vt:lpstr>PowerPoint Presentation</vt:lpstr>
      <vt:lpstr>PowerPoint Presentation</vt:lpstr>
      <vt:lpstr>Stories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Ottawa Catholic School Board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Nanabush</dc:title>
  <dc:creator>Erin Bennett</dc:creator>
  <cp:lastModifiedBy>Erin Bennett</cp:lastModifiedBy>
  <cp:revision>9</cp:revision>
  <dcterms:created xsi:type="dcterms:W3CDTF">2013-09-05T23:43:26Z</dcterms:created>
  <dcterms:modified xsi:type="dcterms:W3CDTF">2013-09-06T14:13:56Z</dcterms:modified>
</cp:coreProperties>
</file>